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4" r:id="rId1"/>
  </p:sldMasterIdLst>
  <p:notesMasterIdLst>
    <p:notesMasterId r:id="rId84"/>
  </p:notesMasterIdLst>
  <p:handoutMasterIdLst>
    <p:handoutMasterId r:id="rId85"/>
  </p:handoutMasterIdLst>
  <p:sldIdLst>
    <p:sldId id="299" r:id="rId2"/>
    <p:sldId id="431" r:id="rId3"/>
    <p:sldId id="432" r:id="rId4"/>
    <p:sldId id="433" r:id="rId5"/>
    <p:sldId id="434" r:id="rId6"/>
    <p:sldId id="435" r:id="rId7"/>
    <p:sldId id="436" r:id="rId8"/>
    <p:sldId id="437" r:id="rId9"/>
    <p:sldId id="438" r:id="rId10"/>
    <p:sldId id="439" r:id="rId11"/>
    <p:sldId id="440" r:id="rId12"/>
    <p:sldId id="441" r:id="rId13"/>
    <p:sldId id="442" r:id="rId14"/>
    <p:sldId id="443" r:id="rId15"/>
    <p:sldId id="444" r:id="rId16"/>
    <p:sldId id="445" r:id="rId17"/>
    <p:sldId id="447" r:id="rId18"/>
    <p:sldId id="448" r:id="rId19"/>
    <p:sldId id="450" r:id="rId20"/>
    <p:sldId id="451" r:id="rId21"/>
    <p:sldId id="452" r:id="rId22"/>
    <p:sldId id="453" r:id="rId23"/>
    <p:sldId id="454" r:id="rId24"/>
    <p:sldId id="455" r:id="rId25"/>
    <p:sldId id="456" r:id="rId26"/>
    <p:sldId id="457" r:id="rId27"/>
    <p:sldId id="458" r:id="rId28"/>
    <p:sldId id="459" r:id="rId29"/>
    <p:sldId id="460" r:id="rId30"/>
    <p:sldId id="461" r:id="rId31"/>
    <p:sldId id="462" r:id="rId32"/>
    <p:sldId id="463" r:id="rId33"/>
    <p:sldId id="464" r:id="rId34"/>
    <p:sldId id="465" r:id="rId35"/>
    <p:sldId id="466" r:id="rId36"/>
    <p:sldId id="467" r:id="rId37"/>
    <p:sldId id="468" r:id="rId38"/>
    <p:sldId id="469" r:id="rId39"/>
    <p:sldId id="470" r:id="rId40"/>
    <p:sldId id="471" r:id="rId41"/>
    <p:sldId id="472" r:id="rId42"/>
    <p:sldId id="473" r:id="rId43"/>
    <p:sldId id="474" r:id="rId44"/>
    <p:sldId id="475" r:id="rId45"/>
    <p:sldId id="272" r:id="rId46"/>
    <p:sldId id="273" r:id="rId47"/>
    <p:sldId id="476" r:id="rId48"/>
    <p:sldId id="477" r:id="rId49"/>
    <p:sldId id="478" r:id="rId50"/>
    <p:sldId id="479" r:id="rId51"/>
    <p:sldId id="269" r:id="rId52"/>
    <p:sldId id="270" r:id="rId53"/>
    <p:sldId id="275" r:id="rId54"/>
    <p:sldId id="276" r:id="rId55"/>
    <p:sldId id="277" r:id="rId56"/>
    <p:sldId id="278" r:id="rId57"/>
    <p:sldId id="279" r:id="rId58"/>
    <p:sldId id="280" r:id="rId59"/>
    <p:sldId id="281" r:id="rId60"/>
    <p:sldId id="282" r:id="rId61"/>
    <p:sldId id="283" r:id="rId62"/>
    <p:sldId id="284" r:id="rId63"/>
    <p:sldId id="285" r:id="rId64"/>
    <p:sldId id="286" r:id="rId65"/>
    <p:sldId id="287" r:id="rId66"/>
    <p:sldId id="288" r:id="rId67"/>
    <p:sldId id="289" r:id="rId68"/>
    <p:sldId id="290" r:id="rId69"/>
    <p:sldId id="498" r:id="rId70"/>
    <p:sldId id="486" r:id="rId71"/>
    <p:sldId id="485" r:id="rId72"/>
    <p:sldId id="487" r:id="rId73"/>
    <p:sldId id="488" r:id="rId74"/>
    <p:sldId id="489" r:id="rId75"/>
    <p:sldId id="490" r:id="rId76"/>
    <p:sldId id="491" r:id="rId77"/>
    <p:sldId id="492" r:id="rId78"/>
    <p:sldId id="493" r:id="rId79"/>
    <p:sldId id="494" r:id="rId80"/>
    <p:sldId id="495" r:id="rId81"/>
    <p:sldId id="496" r:id="rId82"/>
    <p:sldId id="261" r:id="rId83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16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EDF5F5"/>
    <a:srgbClr val="FEF9E2"/>
    <a:srgbClr val="FDF0AE"/>
    <a:srgbClr val="344F8C"/>
    <a:srgbClr val="105D91"/>
    <a:srgbClr val="192B53"/>
    <a:srgbClr val="99ADD9"/>
    <a:srgbClr val="993366"/>
    <a:srgbClr val="4157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429" autoAdjust="0"/>
    <p:restoredTop sz="96429" autoAdjust="0"/>
  </p:normalViewPr>
  <p:slideViewPr>
    <p:cSldViewPr>
      <p:cViewPr varScale="1">
        <p:scale>
          <a:sx n="145" d="100"/>
          <a:sy n="145" d="100"/>
        </p:scale>
        <p:origin x="696" y="126"/>
      </p:cViewPr>
      <p:guideLst>
        <p:guide orient="horz" pos="2160"/>
        <p:guide pos="2880"/>
        <p:guide orient="horz" pos="162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90" d="100"/>
          <a:sy n="90" d="100"/>
        </p:scale>
        <p:origin x="3696" y="72"/>
      </p:cViewPr>
      <p:guideLst/>
    </p:cSldViewPr>
  </p:notesViewPr>
  <p:gridSpacing cx="45005" cy="45005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notesMaster" Target="notesMasters/notesMaster1.xml"/><Relationship Id="rId89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87C3E9-2372-4D2D-A8FE-578D26F0CAB8}" type="datetimeFigureOut">
              <a:rPr lang="ko-KR" altLang="en-US" smtClean="0"/>
              <a:t>2022-03-09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2126D6-8CEA-47E8-B467-8C3047BBCA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340752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BC3899-2E4F-4D3A-8D29-BF4BDDE21DE2}" type="datetimeFigureOut">
              <a:rPr lang="ko-KR" altLang="en-US" smtClean="0"/>
              <a:pPr/>
              <a:t>2022-03-09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9363BF-43B7-4F43-ABD0-D052F59FCD1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84808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4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저작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8"/>
          <p:cNvSpPr/>
          <p:nvPr userDrawn="1"/>
        </p:nvSpPr>
        <p:spPr>
          <a:xfrm>
            <a:off x="323529" y="303610"/>
            <a:ext cx="8497887" cy="4536281"/>
          </a:xfrm>
          <a:prstGeom prst="roundRect">
            <a:avLst>
              <a:gd name="adj" fmla="val 2066"/>
            </a:avLst>
          </a:prstGeom>
          <a:noFill/>
          <a:ln w="53975">
            <a:solidFill>
              <a:srgbClr val="99AD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>
              <a:solidFill>
                <a:srgbClr val="9A5F3A"/>
              </a:solidFill>
            </a:endParaRPr>
          </a:p>
        </p:txBody>
      </p:sp>
      <p:pic>
        <p:nvPicPr>
          <p:cNvPr id="2" name="그림 29" descr="쿡북로고.jpg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977579" y="446485"/>
            <a:ext cx="1216025" cy="2416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6"/>
          <p:cNvSpPr txBox="1">
            <a:spLocks noChangeArrowheads="1"/>
          </p:cNvSpPr>
          <p:nvPr userDrawn="1"/>
        </p:nvSpPr>
        <p:spPr bwMode="auto">
          <a:xfrm>
            <a:off x="881590" y="749047"/>
            <a:ext cx="7186612" cy="36933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800" dirty="0" err="1">
                <a:latin typeface="HY견고딕" pitchFamily="18" charset="-127"/>
                <a:ea typeface="HY견고딕" pitchFamily="18" charset="-127"/>
              </a:rPr>
              <a:t>파이썬</a:t>
            </a:r>
            <a:r>
              <a:rPr kumimoji="0" lang="ko-KR" altLang="en-US" sz="1800" dirty="0">
                <a:latin typeface="HY견고딕" pitchFamily="18" charset="-127"/>
                <a:ea typeface="HY견고딕" pitchFamily="18" charset="-127"/>
              </a:rPr>
              <a:t> </a:t>
            </a:r>
            <a:r>
              <a:rPr kumimoji="0" lang="en-US" altLang="ko-KR" sz="1800" dirty="0">
                <a:latin typeface="HY견고딕" pitchFamily="18" charset="-127"/>
                <a:ea typeface="HY견고딕" pitchFamily="18" charset="-127"/>
              </a:rPr>
              <a:t>for</a:t>
            </a:r>
            <a:r>
              <a:rPr kumimoji="0" lang="en-US" altLang="ko-KR" sz="1800" baseline="0" dirty="0">
                <a:latin typeface="HY견고딕" pitchFamily="18" charset="-127"/>
                <a:ea typeface="HY견고딕" pitchFamily="18" charset="-127"/>
              </a:rPr>
              <a:t> Beginner</a:t>
            </a:r>
            <a:endParaRPr kumimoji="0" lang="de-DE" altLang="ko-KR" sz="1200" b="0" dirty="0">
              <a:solidFill>
                <a:srgbClr val="0070C0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4" name="TextBox 7"/>
          <p:cNvSpPr txBox="1"/>
          <p:nvPr userDrawn="1"/>
        </p:nvSpPr>
        <p:spPr>
          <a:xfrm>
            <a:off x="612454" y="1275160"/>
            <a:ext cx="7991475" cy="116955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vl="1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solidFill>
                <a:srgbClr val="222222"/>
              </a:solidFill>
              <a:ea typeface="맑은 고딕" pitchFamily="50" charset="-127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400" b="1" dirty="0">
                <a:solidFill>
                  <a:srgbClr val="FF0000"/>
                </a:solidFill>
                <a:ea typeface="맑은 고딕" pitchFamily="50" charset="-127"/>
              </a:rPr>
              <a:t>[</a:t>
            </a:r>
            <a:r>
              <a:rPr kumimoji="0" lang="ko-KR" altLang="en-US" sz="1400" b="1" dirty="0">
                <a:solidFill>
                  <a:srgbClr val="FF0000"/>
                </a:solidFill>
                <a:ea typeface="맑은 고딕" pitchFamily="50" charset="-127"/>
              </a:rPr>
              <a:t>강의교안 이용 안내</a:t>
            </a:r>
            <a:r>
              <a:rPr kumimoji="0" lang="en-US" altLang="ko-KR" sz="1400" b="1" dirty="0">
                <a:solidFill>
                  <a:srgbClr val="FF0000"/>
                </a:solidFill>
                <a:ea typeface="맑은 고딕" pitchFamily="50" charset="-127"/>
              </a:rPr>
              <a:t>]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u="none">
              <a:ea typeface="맑은 고딕" pitchFamily="50" charset="-127"/>
            </a:endParaRPr>
          </a:p>
          <a:p>
            <a:pPr marL="171450" indent="-17145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000" u="none">
                <a:ea typeface="맑은 고딕" pitchFamily="50" charset="-127"/>
              </a:rPr>
              <a:t>본 강의교안의 저작권은 한빛아카데미㈜에 있습니다</a:t>
            </a:r>
            <a:r>
              <a:rPr kumimoji="0" lang="en-US" altLang="ko-KR" sz="1000" u="none">
                <a:ea typeface="맑은 고딕" pitchFamily="50" charset="-127"/>
              </a:rPr>
              <a:t>.</a:t>
            </a:r>
            <a:r>
              <a:rPr kumimoji="0" lang="ko-KR" altLang="en-US" sz="1000" u="none">
                <a:solidFill>
                  <a:srgbClr val="222222"/>
                </a:solidFill>
                <a:ea typeface="맑은 고딕" pitchFamily="50" charset="-127"/>
              </a:rPr>
              <a:t> </a:t>
            </a:r>
            <a:endParaRPr kumimoji="0" lang="en-US" altLang="ko-KR" sz="1000" u="none">
              <a:solidFill>
                <a:srgbClr val="222222"/>
              </a:solidFill>
              <a:ea typeface="맑은 고딕" pitchFamily="50" charset="-127"/>
            </a:endParaRPr>
          </a:p>
          <a:p>
            <a:pPr marL="171450" indent="-17145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000" u="none">
                <a:solidFill>
                  <a:srgbClr val="222222"/>
                </a:solidFill>
                <a:ea typeface="맑은 고딕" pitchFamily="50" charset="-127"/>
              </a:rPr>
              <a:t>이 자료는 강의 보조자료로 제공되는 것으로 무단으로 전제하거나 배포하는 것을 금합니다</a:t>
            </a:r>
            <a:r>
              <a:rPr kumimoji="0" lang="en-US" altLang="ko-KR" sz="1000" u="sng">
                <a:solidFill>
                  <a:srgbClr val="222222"/>
                </a:solidFill>
                <a:ea typeface="맑은 고딕" pitchFamily="50" charset="-127"/>
              </a:rPr>
              <a:t>.</a:t>
            </a:r>
          </a:p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 dirty="0"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243163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장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2" descr="C:\Users\KDY\Desktop\파이썬 3판\강의교안\줄배경.pn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74" t="46405" r="45535" b="4804"/>
          <a:stretch/>
        </p:blipFill>
        <p:spPr bwMode="auto">
          <a:xfrm>
            <a:off x="0" y="0"/>
            <a:ext cx="41529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9" descr="C:\Users\KDY\Desktop\파이썬 3판\강의교안\파이썬 for Beginner 3판 로고.png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62" t="43096" r="30281" b="45077"/>
          <a:stretch/>
        </p:blipFill>
        <p:spPr bwMode="auto">
          <a:xfrm>
            <a:off x="4415009" y="3904270"/>
            <a:ext cx="4457808" cy="949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0" descr="C:\Users\KDY\Desktop\파이썬 3판\강의교안\파이썬 for Beginner 3판 강의교안 템플릿.png"/>
          <p:cNvPicPr>
            <a:picLocks noChangeAspect="1" noChangeArrowheads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4920" r="15376" b="29529"/>
          <a:stretch/>
        </p:blipFill>
        <p:spPr bwMode="auto">
          <a:xfrm>
            <a:off x="5033565" y="429335"/>
            <a:ext cx="3220697" cy="3474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87965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이 장에서 만들 프로그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440"/>
          <p:cNvSpPr>
            <a:spLocks noChangeArrowheads="1"/>
          </p:cNvSpPr>
          <p:nvPr userDrawn="1"/>
        </p:nvSpPr>
        <p:spPr bwMode="invGray">
          <a:xfrm>
            <a:off x="0" y="-16836"/>
            <a:ext cx="9144000" cy="416886"/>
          </a:xfrm>
          <a:prstGeom prst="rect">
            <a:avLst/>
          </a:prstGeom>
          <a:solidFill>
            <a:srgbClr val="FDED9C"/>
          </a:solidFill>
          <a:ln w="222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lvl="0" algn="ctr">
              <a:spcBef>
                <a:spcPct val="20000"/>
              </a:spcBef>
            </a:pPr>
            <a:endParaRPr lang="ko-KR" altLang="en-US" sz="3200" dirty="0">
              <a:solidFill>
                <a:srgbClr val="8B333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Rectangle 43"/>
          <p:cNvSpPr>
            <a:spLocks noChangeArrowheads="1"/>
          </p:cNvSpPr>
          <p:nvPr userDrawn="1"/>
        </p:nvSpPr>
        <p:spPr bwMode="gray">
          <a:xfrm>
            <a:off x="8410575" y="4975110"/>
            <a:ext cx="733425" cy="161925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100000">
                <a:schemeClr val="bg1">
                  <a:lumMod val="75000"/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latinLnBrk="0">
              <a:defRPr/>
            </a:pPr>
            <a:endParaRPr kumimoji="0" lang="ko-KR" altLang="en-US" sz="3000" dirty="0">
              <a:solidFill>
                <a:srgbClr val="005E5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Rectangle 18"/>
          <p:cNvSpPr>
            <a:spLocks noChangeArrowheads="1"/>
          </p:cNvSpPr>
          <p:nvPr userDrawn="1"/>
        </p:nvSpPr>
        <p:spPr bwMode="auto">
          <a:xfrm>
            <a:off x="8279259" y="4912010"/>
            <a:ext cx="842962" cy="1607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>
              <a:defRPr/>
            </a:pPr>
            <a:fld id="{048473F8-2F3F-4CC2-BF55-F7E080802650}" type="slidenum">
              <a:rPr lang="ko-KR" altLang="en-US" sz="120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>
                <a:defRPr/>
              </a:pPr>
              <a:t>‹#›</a:t>
            </a:fld>
            <a:r>
              <a:rPr lang="en-US" altLang="ko-KR" sz="1200" dirty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/70</a:t>
            </a:r>
          </a:p>
        </p:txBody>
      </p:sp>
      <p:sp>
        <p:nvSpPr>
          <p:cNvPr id="17" name="제목 9"/>
          <p:cNvSpPr>
            <a:spLocks noGrp="1"/>
          </p:cNvSpPr>
          <p:nvPr>
            <p:ph type="title"/>
          </p:nvPr>
        </p:nvSpPr>
        <p:spPr>
          <a:xfrm>
            <a:off x="63500" y="38839"/>
            <a:ext cx="7785100" cy="355997"/>
          </a:xfrm>
        </p:spPr>
        <p:txBody>
          <a:bodyPr>
            <a:noAutofit/>
          </a:bodyPr>
          <a:lstStyle>
            <a:lvl1pPr algn="l">
              <a:defRPr sz="2400" b="1" spc="-100" baseline="0">
                <a:solidFill>
                  <a:srgbClr val="8B3331"/>
                </a:solidFill>
                <a:effectLst>
                  <a:glow>
                    <a:schemeClr val="tx1"/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63501" y="580279"/>
            <a:ext cx="8963994" cy="4252469"/>
          </a:xfrm>
        </p:spPr>
        <p:txBody>
          <a:bodyPr>
            <a:normAutofit/>
          </a:bodyPr>
          <a:lstStyle>
            <a:lvl1pPr marL="355600" indent="-261938">
              <a:lnSpc>
                <a:spcPct val="120000"/>
              </a:lnSpc>
              <a:buClr>
                <a:srgbClr val="8B3331"/>
              </a:buClr>
              <a:buSzPct val="130000"/>
              <a:buFont typeface="Wingdings" panose="05000000000000000000" pitchFamily="2" charset="2"/>
              <a:buChar char="§"/>
              <a:defRPr sz="2000" b="1"/>
            </a:lvl1pPr>
            <a:lvl2pPr marL="534988" indent="-177800">
              <a:lnSpc>
                <a:spcPct val="120000"/>
              </a:lnSpc>
              <a:buClr>
                <a:schemeClr val="accent2">
                  <a:lumMod val="60000"/>
                  <a:lumOff val="40000"/>
                </a:schemeClr>
              </a:buClr>
              <a:buFont typeface="Wingdings" panose="05000000000000000000" pitchFamily="2" charset="2"/>
              <a:buChar char="§"/>
              <a:defRPr sz="1600"/>
            </a:lvl2pPr>
            <a:lvl3pPr marL="720725" indent="-185738">
              <a:lnSpc>
                <a:spcPct val="120000"/>
              </a:lnSpc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98525" indent="-177800">
              <a:lnSpc>
                <a:spcPct val="120000"/>
              </a:lnSpc>
              <a:buClr>
                <a:schemeClr val="accent5">
                  <a:lumMod val="50000"/>
                </a:schemeClr>
              </a:buClr>
              <a:buFont typeface="맑은 고딕" panose="020B0503020000020004" pitchFamily="50" charset="-127"/>
              <a:buChar char="-"/>
              <a:defRPr sz="1200"/>
            </a:lvl4pPr>
            <a:lvl5pPr marL="1077913" indent="-179388">
              <a:lnSpc>
                <a:spcPct val="120000"/>
              </a:lnSpc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»"/>
              <a:defRPr sz="10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23911244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기본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440"/>
          <p:cNvSpPr>
            <a:spLocks noChangeArrowheads="1"/>
          </p:cNvSpPr>
          <p:nvPr userDrawn="1"/>
        </p:nvSpPr>
        <p:spPr bwMode="invGray">
          <a:xfrm>
            <a:off x="0" y="-16836"/>
            <a:ext cx="9144000" cy="416886"/>
          </a:xfrm>
          <a:prstGeom prst="rect">
            <a:avLst/>
          </a:prstGeom>
          <a:solidFill>
            <a:srgbClr val="105D91"/>
          </a:solidFill>
          <a:ln w="222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lvl="0" algn="ctr">
              <a:spcBef>
                <a:spcPct val="20000"/>
              </a:spcBef>
            </a:pPr>
            <a:endParaRPr lang="ko-KR" altLang="en-US" sz="3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Rectangle 43"/>
          <p:cNvSpPr>
            <a:spLocks noChangeArrowheads="1"/>
          </p:cNvSpPr>
          <p:nvPr userDrawn="1"/>
        </p:nvSpPr>
        <p:spPr bwMode="gray">
          <a:xfrm>
            <a:off x="8410575" y="4982766"/>
            <a:ext cx="733425" cy="161925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100000">
                <a:schemeClr val="bg1">
                  <a:lumMod val="75000"/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latinLnBrk="0">
              <a:defRPr/>
            </a:pPr>
            <a:endParaRPr kumimoji="0" lang="ko-KR" altLang="en-US" sz="3000" dirty="0">
              <a:solidFill>
                <a:srgbClr val="005E5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Rectangle 18"/>
          <p:cNvSpPr>
            <a:spLocks noChangeArrowheads="1"/>
          </p:cNvSpPr>
          <p:nvPr userDrawn="1"/>
        </p:nvSpPr>
        <p:spPr bwMode="auto">
          <a:xfrm>
            <a:off x="8279259" y="4931296"/>
            <a:ext cx="842962" cy="1607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>
              <a:defRPr/>
            </a:pPr>
            <a:fld id="{048473F8-2F3F-4CC2-BF55-F7E080802650}" type="slidenum">
              <a:rPr lang="ko-KR" altLang="en-US" sz="120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>
                <a:defRPr/>
              </a:pPr>
              <a:t>‹#›</a:t>
            </a:fld>
            <a:r>
              <a:rPr lang="en-US" altLang="ko-KR" sz="1200" dirty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/70</a:t>
            </a:r>
          </a:p>
        </p:txBody>
      </p:sp>
      <p:sp>
        <p:nvSpPr>
          <p:cNvPr id="17" name="제목 9"/>
          <p:cNvSpPr>
            <a:spLocks noGrp="1"/>
          </p:cNvSpPr>
          <p:nvPr>
            <p:ph type="title"/>
          </p:nvPr>
        </p:nvSpPr>
        <p:spPr>
          <a:xfrm>
            <a:off x="63500" y="38839"/>
            <a:ext cx="7785100" cy="355997"/>
          </a:xfrm>
        </p:spPr>
        <p:txBody>
          <a:bodyPr>
            <a:noAutofit/>
          </a:bodyPr>
          <a:lstStyle>
            <a:lvl1pPr algn="l">
              <a:defRPr sz="2400" b="1" spc="-100" baseline="0">
                <a:solidFill>
                  <a:schemeClr val="bg1"/>
                </a:solidFill>
                <a:effectLst>
                  <a:glow>
                    <a:schemeClr val="tx1"/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63501" y="580279"/>
            <a:ext cx="8963994" cy="4252469"/>
          </a:xfrm>
        </p:spPr>
        <p:txBody>
          <a:bodyPr>
            <a:normAutofit/>
          </a:bodyPr>
          <a:lstStyle>
            <a:lvl1pPr marL="355600" indent="-261938">
              <a:lnSpc>
                <a:spcPct val="120000"/>
              </a:lnSpc>
              <a:buClr>
                <a:schemeClr val="accent5">
                  <a:lumMod val="50000"/>
                </a:schemeClr>
              </a:buClr>
              <a:buSzPct val="130000"/>
              <a:buFont typeface="Wingdings" panose="05000000000000000000" pitchFamily="2" charset="2"/>
              <a:buChar char="§"/>
              <a:defRPr sz="2000" b="1"/>
            </a:lvl1pPr>
            <a:lvl2pPr marL="534988" indent="-177800">
              <a:lnSpc>
                <a:spcPct val="120000"/>
              </a:lnSpc>
              <a:buClr>
                <a:schemeClr val="accent5">
                  <a:lumMod val="50000"/>
                </a:schemeClr>
              </a:buClr>
              <a:buFont typeface="Wingdings" panose="05000000000000000000" pitchFamily="2" charset="2"/>
              <a:buChar char="§"/>
              <a:defRPr sz="1600"/>
            </a:lvl2pPr>
            <a:lvl3pPr marL="720725" indent="-185738">
              <a:lnSpc>
                <a:spcPct val="120000"/>
              </a:lnSpc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98525" indent="-177800">
              <a:lnSpc>
                <a:spcPct val="120000"/>
              </a:lnSpc>
              <a:buClr>
                <a:schemeClr val="accent5">
                  <a:lumMod val="50000"/>
                </a:schemeClr>
              </a:buClr>
              <a:buFont typeface="맑은 고딕" panose="020B0503020000020004" pitchFamily="50" charset="-127"/>
              <a:buChar char="-"/>
              <a:defRPr sz="1200"/>
            </a:lvl4pPr>
            <a:lvl5pPr marL="1077913" indent="-179388">
              <a:lnSpc>
                <a:spcPct val="120000"/>
              </a:lnSpc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»"/>
              <a:defRPr sz="10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2375244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슬라이드 번호 개체 틀 2"/>
          <p:cNvSpPr>
            <a:spLocks noGrp="1"/>
          </p:cNvSpPr>
          <p:nvPr>
            <p:ph type="sldNum" sz="quarter" idx="10"/>
            <p:custDataLst>
              <p:tags r:id="rId1"/>
            </p:custDataLst>
          </p:nvPr>
        </p:nvSpPr>
        <p:spPr>
          <a:xfrm>
            <a:off x="139701" y="4894010"/>
            <a:ext cx="8756650" cy="210035"/>
          </a:xfrm>
          <a:prstGeom prst="rect">
            <a:avLst/>
          </a:prstGeom>
        </p:spPr>
        <p:txBody>
          <a:bodyPr/>
          <a:lstStyle>
            <a:lvl1pPr>
              <a:defRPr b="1" i="1"/>
            </a:lvl1pPr>
          </a:lstStyle>
          <a:p>
            <a:pPr latinLnBrk="0"/>
            <a:fld id="{926EA8F1-C76B-4BC6-98C4-C2D2384EDDB7}" type="slidenum">
              <a:rPr lang="en-US" altLang="ko-KR" kern="0" smtClean="0">
                <a:latin typeface="Verdana"/>
              </a:rPr>
              <a:pPr latinLnBrk="0"/>
              <a:t>‹#›</a:t>
            </a:fld>
            <a:endParaRPr lang="en-US" altLang="ko-KR" kern="0" dirty="0">
              <a:latin typeface="Verdana"/>
            </a:endParaRPr>
          </a:p>
        </p:txBody>
      </p:sp>
      <p:sp>
        <p:nvSpPr>
          <p:cNvPr id="13" name="Line 5"/>
          <p:cNvSpPr>
            <a:spLocks noChangeShapeType="1"/>
          </p:cNvSpPr>
          <p:nvPr userDrawn="1">
            <p:custDataLst>
              <p:tags r:id="rId2"/>
            </p:custDataLst>
          </p:nvPr>
        </p:nvSpPr>
        <p:spPr bwMode="auto">
          <a:xfrm>
            <a:off x="2506663" y="2780110"/>
            <a:ext cx="4151312" cy="0"/>
          </a:xfrm>
          <a:prstGeom prst="line">
            <a:avLst/>
          </a:prstGeom>
          <a:ln>
            <a:prstDash val="dash"/>
            <a:headEnd/>
            <a:tailEnd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lIns="91438" tIns="45719" rIns="91438" bIns="45719"/>
          <a:lstStyle/>
          <a:p>
            <a:endParaRPr lang="ko-KR" altLang="en-US"/>
          </a:p>
        </p:txBody>
      </p:sp>
      <p:pic>
        <p:nvPicPr>
          <p:cNvPr id="14" name="Picture 5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2096" y="382421"/>
            <a:ext cx="4280446" cy="42867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TextBox 14"/>
          <p:cNvSpPr txBox="1"/>
          <p:nvPr userDrawn="1"/>
        </p:nvSpPr>
        <p:spPr>
          <a:xfrm>
            <a:off x="3169818" y="2171842"/>
            <a:ext cx="2824998" cy="707886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pPr algn="ctr"/>
            <a:r>
              <a:rPr lang="en-US" altLang="ko-KR" sz="4000" b="1" i="1" dirty="0">
                <a:solidFill>
                  <a:srgbClr val="FFE45B"/>
                </a:solidFill>
                <a:latin typeface="+mn-lt"/>
              </a:rPr>
              <a:t>Thank You</a:t>
            </a:r>
            <a:endParaRPr lang="ko-KR" altLang="en-US" sz="4000" b="1" i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986339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백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3"/>
          <p:cNvSpPr>
            <a:spLocks noChangeArrowheads="1"/>
          </p:cNvSpPr>
          <p:nvPr userDrawn="1"/>
        </p:nvSpPr>
        <p:spPr bwMode="gray">
          <a:xfrm>
            <a:off x="8410575" y="4982766"/>
            <a:ext cx="733425" cy="161925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100000">
                <a:schemeClr val="bg1">
                  <a:lumMod val="75000"/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latinLnBrk="0">
              <a:defRPr/>
            </a:pPr>
            <a:endParaRPr kumimoji="0" lang="ko-KR" altLang="en-US" sz="3000" dirty="0">
              <a:solidFill>
                <a:srgbClr val="005E5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Rectangle 18"/>
          <p:cNvSpPr>
            <a:spLocks noChangeArrowheads="1"/>
          </p:cNvSpPr>
          <p:nvPr userDrawn="1"/>
        </p:nvSpPr>
        <p:spPr bwMode="auto">
          <a:xfrm>
            <a:off x="8279259" y="4954191"/>
            <a:ext cx="842962" cy="1607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>
              <a:defRPr/>
            </a:pPr>
            <a:fld id="{048473F8-2F3F-4CC2-BF55-F7E080802650}" type="slidenum">
              <a:rPr lang="ko-KR" altLang="en-US" sz="120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>
                <a:defRPr/>
              </a:pPr>
              <a:t>‹#›</a:t>
            </a:fld>
            <a:r>
              <a:rPr lang="en-US" altLang="ko-KR" sz="1200" dirty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/70</a:t>
            </a:r>
          </a:p>
        </p:txBody>
      </p:sp>
    </p:spTree>
    <p:extLst>
      <p:ext uri="{BB962C8B-B14F-4D97-AF65-F5344CB8AC3E}">
        <p14:creationId xmlns:p14="http://schemas.microsoft.com/office/powerpoint/2010/main" val="28235377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B428E5-4487-4DFD-8F28-9D964CD37D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84DD16E-187C-4E7E-ABBE-F6BAC9F37A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88A4909-5F9B-4C27-B710-67153ABAF4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2022-03-09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CFC0D00-E907-440E-A201-CB22D51C4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4CD4DB-7CDF-4DC5-A588-36FF3B79E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13235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77F62E5-67D8-42BE-9DF1-88D6EFCA10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2022-03-09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D1683B0-EB4C-4A8A-96E4-0FF5D6FD7C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3859FCB-EB4F-4D28-900A-B3B9CC0A0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95149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049"/>
          <a:stretch/>
        </p:blipFill>
        <p:spPr>
          <a:xfrm>
            <a:off x="-73479" y="478823"/>
            <a:ext cx="9290957" cy="4288441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893990"/>
            <a:ext cx="7886700" cy="3738733"/>
          </a:xfrm>
        </p:spPr>
        <p:txBody>
          <a:bodyPr>
            <a:normAutofit/>
          </a:bodyPr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1">
                <a:solidFill>
                  <a:srgbClr val="C00000"/>
                </a:solidFill>
              </a:defRPr>
            </a:lvl1pPr>
          </a:lstStyle>
          <a:p>
            <a:r>
              <a:rPr lang="en-US" altLang="ko-KR" dirty="0"/>
              <a:t>Chapter 01</a:t>
            </a:r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 sz="788" b="1"/>
            </a:lvl1pPr>
          </a:lstStyle>
          <a:p>
            <a:r>
              <a:rPr lang="ko-KR" altLang="en-US" dirty="0"/>
              <a:t>파이썬 시작하기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A7022-8F3F-4976-B3EF-F5BF9825872E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609"/>
          <a:stretch/>
        </p:blipFill>
        <p:spPr>
          <a:xfrm>
            <a:off x="136386" y="1"/>
            <a:ext cx="9007615" cy="792051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48" t="22024" r="28214" b="23214"/>
          <a:stretch/>
        </p:blipFill>
        <p:spPr>
          <a:xfrm>
            <a:off x="7186346" y="3530543"/>
            <a:ext cx="1549440" cy="1102179"/>
          </a:xfrm>
          <a:prstGeom prst="rect">
            <a:avLst/>
          </a:prstGeom>
        </p:spPr>
      </p:pic>
      <p:sp>
        <p:nvSpPr>
          <p:cNvPr id="19" name="Title Placeholder 1"/>
          <p:cNvSpPr>
            <a:spLocks noGrp="1"/>
          </p:cNvSpPr>
          <p:nvPr>
            <p:ph type="title"/>
          </p:nvPr>
        </p:nvSpPr>
        <p:spPr>
          <a:xfrm>
            <a:off x="1867437" y="192436"/>
            <a:ext cx="6570148" cy="28638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1800" b="1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6211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4B2FD9B6-DC5A-4644-B01F-335E6DD2CDD1}" type="datetimeFigureOut">
              <a:rPr lang="ko-KR" altLang="en-US" smtClean="0"/>
              <a:pPr/>
              <a:t>2022-03-09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6BC740F2-65F4-46F1-8462-F5CEAE10BBF6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978202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.xml"/><Relationship Id="rId4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5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9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jpe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9525"/>
            <a:ext cx="9144000" cy="5143500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315076" y="336653"/>
            <a:ext cx="8513849" cy="4470194"/>
          </a:xfrm>
          <a:prstGeom prst="rect">
            <a:avLst/>
          </a:prstGeom>
          <a:solidFill>
            <a:srgbClr val="0058A3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10" name="TextBox 9"/>
          <p:cNvSpPr txBox="1"/>
          <p:nvPr/>
        </p:nvSpPr>
        <p:spPr>
          <a:xfrm>
            <a:off x="3208149" y="1501141"/>
            <a:ext cx="53338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600" kern="1800" spc="225" dirty="0">
                <a:solidFill>
                  <a:schemeClr val="bg1"/>
                </a:solidFill>
                <a:latin typeface="+mj-ea"/>
                <a:ea typeface="+mj-ea"/>
              </a:rPr>
              <a:t>9</a:t>
            </a:r>
            <a:r>
              <a:rPr lang="ko-KR" altLang="en-US" sz="3600" kern="1800" spc="225" dirty="0">
                <a:solidFill>
                  <a:schemeClr val="bg1"/>
                </a:solidFill>
                <a:latin typeface="+mj-ea"/>
                <a:ea typeface="+mj-ea"/>
              </a:rPr>
              <a:t>강</a:t>
            </a:r>
            <a:r>
              <a:rPr lang="en-US" altLang="ko-KR" sz="3600" kern="1800" spc="225" dirty="0">
                <a:solidFill>
                  <a:schemeClr val="bg1"/>
                </a:solidFill>
                <a:latin typeface="+mj-ea"/>
                <a:ea typeface="+mj-ea"/>
              </a:rPr>
              <a:t>.python</a:t>
            </a:r>
            <a:endParaRPr lang="ko-KR" altLang="en-US" sz="3600" kern="1800" spc="225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428508" y="2407946"/>
            <a:ext cx="1911928" cy="30008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marL="214313" indent="-214313" algn="r">
              <a:buFontTx/>
              <a:buChar char="-"/>
            </a:pPr>
            <a:r>
              <a:rPr lang="ko-KR" altLang="en-US" sz="135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함수와 모듈</a:t>
            </a:r>
            <a:endParaRPr lang="ko-KR" altLang="en-US" sz="1350" dirty="0">
              <a:solidFill>
                <a:srgbClr val="FFDB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979" y="1572187"/>
            <a:ext cx="523343" cy="523343"/>
          </a:xfrm>
          <a:prstGeom prst="rect">
            <a:avLst/>
          </a:prstGeom>
          <a:ln>
            <a:noFill/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95410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89"/>
    </mc:Choice>
    <mc:Fallback xmlns="">
      <p:transition spd="slow" advTm="33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2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000" dirty="0"/>
              <a:t>Section 02 </a:t>
            </a:r>
            <a:r>
              <a:rPr lang="ko-KR" altLang="en-US" sz="2000" dirty="0"/>
              <a:t>함수 기본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US" altLang="ko-KR" dirty="0"/>
              <a:t>Code09-02.py</a:t>
            </a:r>
            <a:r>
              <a:rPr lang="ko-KR" altLang="en-US" dirty="0"/>
              <a:t>를 이용 연속해서 방문한 손님</a:t>
            </a:r>
            <a:r>
              <a:rPr lang="en-US" altLang="ko-KR" dirty="0"/>
              <a:t>(A, B, C) 3</a:t>
            </a:r>
            <a:r>
              <a:rPr lang="ko-KR" altLang="en-US" dirty="0"/>
              <a:t>명에게 커피 대접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249" y="1016790"/>
            <a:ext cx="6522052" cy="1194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575" y="2211710"/>
            <a:ext cx="6522053" cy="2579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569433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000" dirty="0"/>
              <a:t>Section 02 </a:t>
            </a:r>
            <a:r>
              <a:rPr lang="ko-KR" altLang="en-US" sz="2000" dirty="0"/>
              <a:t>함수 기본</a:t>
            </a:r>
          </a:p>
        </p:txBody>
      </p:sp>
      <p:pic>
        <p:nvPicPr>
          <p:cNvPr id="12290" name="Picture 2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71600" y="1086585"/>
            <a:ext cx="7200800" cy="26145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23395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000" dirty="0"/>
              <a:t>Section 02 </a:t>
            </a:r>
            <a:r>
              <a:rPr lang="ko-KR" altLang="en-US" sz="2000" dirty="0"/>
              <a:t>함수 기본</a:t>
            </a:r>
          </a:p>
        </p:txBody>
      </p:sp>
      <p:pic>
        <p:nvPicPr>
          <p:cNvPr id="13314" name="Picture 2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39143" y="771550"/>
            <a:ext cx="7665713" cy="3844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56739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000" dirty="0"/>
              <a:t>Section 02 </a:t>
            </a:r>
            <a:r>
              <a:rPr lang="ko-KR" altLang="en-US" sz="2000" dirty="0"/>
              <a:t>함수 기본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함수의 형식과 활용</a:t>
            </a: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761" y="1086585"/>
            <a:ext cx="5962449" cy="27903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831960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000" dirty="0"/>
              <a:t>Section 02 </a:t>
            </a:r>
            <a:r>
              <a:rPr lang="ko-KR" altLang="en-US" sz="2000" dirty="0"/>
              <a:t>함수 기본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US" altLang="ko-KR" dirty="0"/>
              <a:t>plus() </a:t>
            </a:r>
            <a:r>
              <a:rPr lang="ko-KR" altLang="en-US" dirty="0"/>
              <a:t>함수</a:t>
            </a: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645" y="951571"/>
            <a:ext cx="8310710" cy="38811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445746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000" dirty="0"/>
              <a:t>Section 02 </a:t>
            </a:r>
            <a:r>
              <a:rPr lang="ko-KR" altLang="en-US" sz="2000" dirty="0"/>
              <a:t>함수 기본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US" altLang="ko-KR" dirty="0"/>
              <a:t>plus() </a:t>
            </a:r>
            <a:r>
              <a:rPr lang="ko-KR" altLang="en-US" dirty="0"/>
              <a:t>함수</a:t>
            </a: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665" y="1041580"/>
            <a:ext cx="7905665" cy="38811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3131840" y="1716655"/>
            <a:ext cx="5419495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2~5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plus() </a:t>
            </a:r>
            <a:r>
              <a:rPr lang="ko-KR" altLang="en-US" sz="1400" dirty="0">
                <a:solidFill>
                  <a:srgbClr val="FF0000"/>
                </a:solidFill>
              </a:rPr>
              <a:t>함수를 정의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4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ko-KR" altLang="en-US" sz="1400" dirty="0">
                <a:solidFill>
                  <a:srgbClr val="FF0000"/>
                </a:solidFill>
              </a:rPr>
              <a:t>매개변수로 받은 두 값의 합계를 구함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5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ko-KR" altLang="en-US" sz="1400" dirty="0">
                <a:solidFill>
                  <a:srgbClr val="FF0000"/>
                </a:solidFill>
              </a:rPr>
              <a:t>반환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11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100, 200 </a:t>
            </a:r>
            <a:r>
              <a:rPr lang="ko-KR" altLang="en-US" sz="1400" dirty="0">
                <a:solidFill>
                  <a:srgbClr val="FF0000"/>
                </a:solidFill>
              </a:rPr>
              <a:t>두 값 을 전달하면서 </a:t>
            </a:r>
            <a:r>
              <a:rPr lang="en-US" altLang="ko-KR" sz="1400" dirty="0">
                <a:solidFill>
                  <a:srgbClr val="FF0000"/>
                </a:solidFill>
              </a:rPr>
              <a:t>plus() </a:t>
            </a:r>
            <a:r>
              <a:rPr lang="ko-KR" altLang="en-US" sz="1400" dirty="0">
                <a:solidFill>
                  <a:srgbClr val="FF0000"/>
                </a:solidFill>
              </a:rPr>
              <a:t>함수를 호출해 </a:t>
            </a:r>
            <a:r>
              <a:rPr lang="en-US" altLang="ko-KR" sz="1400" dirty="0">
                <a:solidFill>
                  <a:srgbClr val="FF0000"/>
                </a:solidFill>
              </a:rPr>
              <a:t>hap</a:t>
            </a:r>
            <a:r>
              <a:rPr lang="ko-KR" altLang="en-US" sz="1400" dirty="0">
                <a:solidFill>
                  <a:srgbClr val="FF0000"/>
                </a:solidFill>
              </a:rPr>
              <a:t>에 대입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12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plus() </a:t>
            </a:r>
            <a:r>
              <a:rPr lang="ko-KR" altLang="en-US" sz="1400" dirty="0">
                <a:solidFill>
                  <a:srgbClr val="FF0000"/>
                </a:solidFill>
              </a:rPr>
              <a:t>함수에서 반환된 값 출력</a:t>
            </a:r>
          </a:p>
        </p:txBody>
      </p:sp>
    </p:spTree>
    <p:extLst>
      <p:ext uri="{BB962C8B-B14F-4D97-AF65-F5344CB8AC3E}">
        <p14:creationId xmlns:p14="http://schemas.microsoft.com/office/powerpoint/2010/main" val="6546426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000" dirty="0"/>
              <a:t>Section 02 </a:t>
            </a:r>
            <a:r>
              <a:rPr lang="ko-KR" altLang="en-US" sz="2000" dirty="0"/>
              <a:t>함수 기본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US" altLang="ko-KR" dirty="0"/>
              <a:t>plus() </a:t>
            </a:r>
            <a:r>
              <a:rPr lang="ko-KR" altLang="en-US" dirty="0"/>
              <a:t>함수의 형식과 호출 순서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5922" y="1041580"/>
            <a:ext cx="5012156" cy="38816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706661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000" dirty="0"/>
              <a:t>Section 02 </a:t>
            </a:r>
            <a:r>
              <a:rPr lang="ko-KR" altLang="en-US" sz="2000" dirty="0"/>
              <a:t>함수 기본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US" altLang="ko-KR" dirty="0"/>
              <a:t>plus() </a:t>
            </a:r>
            <a:r>
              <a:rPr lang="ko-KR" altLang="en-US" dirty="0"/>
              <a:t>함수의 호출 </a:t>
            </a:r>
            <a:r>
              <a:rPr lang="ko-KR" altLang="en-US" dirty="0" err="1"/>
              <a:t>간략</a:t>
            </a:r>
            <a:r>
              <a:rPr lang="ko-KR" altLang="en-US" dirty="0"/>
              <a:t> 표현</a:t>
            </a: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6665" y="1221600"/>
            <a:ext cx="6030670" cy="28690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463056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000" dirty="0"/>
              <a:t>Section 02 </a:t>
            </a:r>
            <a:r>
              <a:rPr lang="ko-KR" altLang="en-US" sz="2000" dirty="0"/>
              <a:t>함수 기본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/>
              <a:t>덧셈</a:t>
            </a:r>
            <a:r>
              <a:rPr lang="en-US" altLang="ko-KR" dirty="0"/>
              <a:t>, </a:t>
            </a:r>
            <a:r>
              <a:rPr lang="ko-KR" altLang="en-US" dirty="0"/>
              <a:t>뺄셈</a:t>
            </a:r>
            <a:r>
              <a:rPr lang="en-US" altLang="ko-KR" dirty="0"/>
              <a:t>, </a:t>
            </a:r>
            <a:r>
              <a:rPr lang="ko-KR" altLang="en-US" dirty="0"/>
              <a:t>곱셈</a:t>
            </a:r>
            <a:r>
              <a:rPr lang="en-US" altLang="ko-KR" dirty="0"/>
              <a:t>, </a:t>
            </a:r>
            <a:r>
              <a:rPr lang="ko-KR" altLang="en-US" dirty="0"/>
              <a:t>나눗셈을 하는 계산기 함수를 작성</a:t>
            </a: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884063"/>
            <a:ext cx="7118350" cy="4220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3266855" y="1198824"/>
            <a:ext cx="4572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2~13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ko-KR" altLang="en-US" sz="1400" dirty="0">
                <a:solidFill>
                  <a:srgbClr val="FF0000"/>
                </a:solidFill>
              </a:rPr>
              <a:t>매개변수를 </a:t>
            </a:r>
            <a:r>
              <a:rPr lang="en-US" altLang="ko-KR" sz="1400" dirty="0">
                <a:solidFill>
                  <a:srgbClr val="FF0000"/>
                </a:solidFill>
              </a:rPr>
              <a:t>3</a:t>
            </a:r>
            <a:r>
              <a:rPr lang="ko-KR" altLang="en-US" sz="1400" dirty="0">
                <a:solidFill>
                  <a:srgbClr val="FF0000"/>
                </a:solidFill>
              </a:rPr>
              <a:t>개 받는 </a:t>
            </a:r>
            <a:r>
              <a:rPr lang="en-US" altLang="ko-KR" sz="1400" dirty="0" err="1">
                <a:solidFill>
                  <a:srgbClr val="FF0000"/>
                </a:solidFill>
              </a:rPr>
              <a:t>calc</a:t>
            </a:r>
            <a:r>
              <a:rPr lang="en-US" altLang="ko-KR" sz="1400" dirty="0">
                <a:solidFill>
                  <a:srgbClr val="FF0000"/>
                </a:solidFill>
              </a:rPr>
              <a:t>() </a:t>
            </a:r>
            <a:r>
              <a:rPr lang="ko-KR" altLang="en-US" sz="1400" dirty="0">
                <a:solidFill>
                  <a:srgbClr val="FF0000"/>
                </a:solidFill>
              </a:rPr>
              <a:t>함수를 정의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20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ko-KR" altLang="en-US" sz="1400" dirty="0">
                <a:solidFill>
                  <a:srgbClr val="FF0000"/>
                </a:solidFill>
              </a:rPr>
              <a:t>어떤 연산을 할지 연산자를 입력</a:t>
            </a:r>
            <a:r>
              <a:rPr lang="en-US" altLang="ko-KR" sz="1400" dirty="0">
                <a:solidFill>
                  <a:srgbClr val="FF0000"/>
                </a:solidFill>
              </a:rPr>
              <a:t> </a:t>
            </a:r>
          </a:p>
          <a:p>
            <a:r>
              <a:rPr lang="en-US" altLang="ko-KR" sz="1400" dirty="0">
                <a:solidFill>
                  <a:srgbClr val="FF0000"/>
                </a:solidFill>
              </a:rPr>
              <a:t>21~22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ko-KR" altLang="en-US" sz="1400" dirty="0">
                <a:solidFill>
                  <a:srgbClr val="FF0000"/>
                </a:solidFill>
              </a:rPr>
              <a:t>계산할 숫자 </a:t>
            </a:r>
            <a:r>
              <a:rPr lang="en-US" altLang="ko-KR" sz="1400" dirty="0">
                <a:solidFill>
                  <a:srgbClr val="FF0000"/>
                </a:solidFill>
              </a:rPr>
              <a:t>2</a:t>
            </a:r>
            <a:r>
              <a:rPr lang="ko-KR" altLang="en-US" sz="1400" dirty="0">
                <a:solidFill>
                  <a:srgbClr val="FF0000"/>
                </a:solidFill>
              </a:rPr>
              <a:t>개를 입력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24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en-US" altLang="ko-KR" sz="1400" dirty="0" err="1">
                <a:solidFill>
                  <a:srgbClr val="FF0000"/>
                </a:solidFill>
              </a:rPr>
              <a:t>calc</a:t>
            </a:r>
            <a:r>
              <a:rPr lang="en-US" altLang="ko-KR" sz="1400" dirty="0">
                <a:solidFill>
                  <a:srgbClr val="FF0000"/>
                </a:solidFill>
              </a:rPr>
              <a:t>() </a:t>
            </a:r>
            <a:r>
              <a:rPr lang="ko-KR" altLang="en-US" sz="1400" dirty="0">
                <a:solidFill>
                  <a:srgbClr val="FF0000"/>
                </a:solidFill>
              </a:rPr>
              <a:t>함수에 매개 변수 </a:t>
            </a:r>
            <a:r>
              <a:rPr lang="en-US" altLang="ko-KR" sz="1400" dirty="0">
                <a:solidFill>
                  <a:srgbClr val="FF0000"/>
                </a:solidFill>
              </a:rPr>
              <a:t>3</a:t>
            </a:r>
            <a:r>
              <a:rPr lang="ko-KR" altLang="en-US" sz="1400" dirty="0">
                <a:solidFill>
                  <a:srgbClr val="FF0000"/>
                </a:solidFill>
              </a:rPr>
              <a:t>개를 넘겨주며 호출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4~11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ko-KR" altLang="en-US" sz="1400" dirty="0">
                <a:solidFill>
                  <a:srgbClr val="FF0000"/>
                </a:solidFill>
              </a:rPr>
              <a:t>사용자가 입력한 연산자에 따라 필요한 연산을 수행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13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ko-KR" altLang="en-US" sz="1400" dirty="0">
                <a:solidFill>
                  <a:srgbClr val="FF0000"/>
                </a:solidFill>
              </a:rPr>
              <a:t>계산된 값을 </a:t>
            </a:r>
            <a:r>
              <a:rPr lang="en-US" altLang="ko-KR" sz="1400" dirty="0">
                <a:solidFill>
                  <a:srgbClr val="FF0000"/>
                </a:solidFill>
              </a:rPr>
              <a:t>return</a:t>
            </a:r>
            <a:r>
              <a:rPr lang="ko-KR" altLang="en-US" sz="1400" dirty="0">
                <a:solidFill>
                  <a:srgbClr val="FF0000"/>
                </a:solidFill>
              </a:rPr>
              <a:t>으로 반환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24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en-US" altLang="ko-KR" sz="1400" dirty="0" err="1">
                <a:solidFill>
                  <a:srgbClr val="FF0000"/>
                </a:solidFill>
              </a:rPr>
              <a:t>calc</a:t>
            </a:r>
            <a:r>
              <a:rPr lang="en-US" altLang="ko-KR" sz="1400" dirty="0">
                <a:solidFill>
                  <a:srgbClr val="FF0000"/>
                </a:solidFill>
              </a:rPr>
              <a:t>() </a:t>
            </a:r>
            <a:r>
              <a:rPr lang="ko-KR" altLang="en-US" sz="1400" dirty="0">
                <a:solidFill>
                  <a:srgbClr val="FF0000"/>
                </a:solidFill>
              </a:rPr>
              <a:t>함수에서 반환한 값을 </a:t>
            </a:r>
            <a:r>
              <a:rPr lang="en-US" altLang="ko-KR" sz="1400" dirty="0">
                <a:solidFill>
                  <a:srgbClr val="FF0000"/>
                </a:solidFill>
              </a:rPr>
              <a:t>res</a:t>
            </a:r>
            <a:r>
              <a:rPr lang="ko-KR" altLang="en-US" sz="1400" dirty="0">
                <a:solidFill>
                  <a:srgbClr val="FF0000"/>
                </a:solidFill>
              </a:rPr>
              <a:t>에 넣음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26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ko-KR" altLang="en-US" sz="1400" dirty="0">
                <a:solidFill>
                  <a:srgbClr val="FF0000"/>
                </a:solidFill>
              </a:rPr>
              <a:t>계산식 출력</a:t>
            </a:r>
          </a:p>
        </p:txBody>
      </p:sp>
    </p:spTree>
    <p:extLst>
      <p:ext uri="{BB962C8B-B14F-4D97-AF65-F5344CB8AC3E}">
        <p14:creationId xmlns:p14="http://schemas.microsoft.com/office/powerpoint/2010/main" val="19455352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000" dirty="0"/>
              <a:t>Section 02 </a:t>
            </a:r>
            <a:r>
              <a:rPr lang="ko-KR" altLang="en-US" sz="2000" dirty="0"/>
              <a:t>함수 기본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>
            <a:normAutofit fontScale="92500" lnSpcReduction="10000"/>
          </a:bodyPr>
          <a:lstStyle/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357188" lvl="1" indent="0">
              <a:buNone/>
            </a:pPr>
            <a:r>
              <a:rPr lang="en-US" altLang="ko-KR" dirty="0">
                <a:solidFill>
                  <a:srgbClr val="FF0000"/>
                </a:solidFill>
              </a:rPr>
              <a:t>Tip </a:t>
            </a:r>
            <a:r>
              <a:rPr lang="en-US" altLang="ko-KR" dirty="0"/>
              <a:t>• </a:t>
            </a:r>
            <a:r>
              <a:rPr lang="ko-KR" altLang="en-US" dirty="0"/>
              <a:t>매개변수</a:t>
            </a:r>
            <a:r>
              <a:rPr lang="en-US" altLang="ko-KR" dirty="0"/>
              <a:t>(</a:t>
            </a:r>
            <a:r>
              <a:rPr lang="ko-KR" altLang="en-US" dirty="0" err="1"/>
              <a:t>파라미터</a:t>
            </a:r>
            <a:r>
              <a:rPr lang="en-US" altLang="ko-KR" dirty="0"/>
              <a:t>)</a:t>
            </a:r>
            <a:r>
              <a:rPr lang="ko-KR" altLang="en-US" dirty="0"/>
              <a:t>는 지역 변수로 취급</a:t>
            </a:r>
            <a:r>
              <a:rPr lang="en-US" altLang="ko-KR" dirty="0"/>
              <a:t>. Code09-05.py</a:t>
            </a:r>
            <a:r>
              <a:rPr lang="ko-KR" altLang="en-US" dirty="0"/>
              <a:t>의 </a:t>
            </a:r>
            <a:r>
              <a:rPr lang="en-US" altLang="ko-KR" dirty="0" err="1"/>
              <a:t>calc</a:t>
            </a:r>
            <a:r>
              <a:rPr lang="en-US" altLang="ko-KR" dirty="0"/>
              <a:t>( ) </a:t>
            </a:r>
            <a:r>
              <a:rPr lang="ko-KR" altLang="en-US" dirty="0"/>
              <a:t>함수가 받는 매개변수   </a:t>
            </a:r>
            <a:endParaRPr lang="en-US" altLang="ko-KR" dirty="0"/>
          </a:p>
          <a:p>
            <a:pPr marL="357188" lvl="1" indent="0">
              <a:buNone/>
            </a:pPr>
            <a:r>
              <a:rPr lang="en-US" altLang="ko-KR" dirty="0"/>
              <a:t>       v1, v2, op</a:t>
            </a:r>
            <a:r>
              <a:rPr lang="ko-KR" altLang="en-US" dirty="0"/>
              <a:t>는 모두 </a:t>
            </a:r>
            <a:r>
              <a:rPr lang="en-US" altLang="ko-KR" dirty="0" err="1"/>
              <a:t>calc</a:t>
            </a:r>
            <a:r>
              <a:rPr lang="en-US" altLang="ko-KR" dirty="0"/>
              <a:t>() </a:t>
            </a:r>
            <a:r>
              <a:rPr lang="ko-KR" altLang="en-US" dirty="0"/>
              <a:t>함수 안에서만 사용되는 지역 변수</a:t>
            </a:r>
            <a:r>
              <a:rPr lang="en-US" altLang="ko-KR" dirty="0"/>
              <a:t>. </a:t>
            </a:r>
            <a:r>
              <a:rPr lang="ko-KR" altLang="en-US" dirty="0"/>
              <a:t>지역 변수와 전역 변수는</a:t>
            </a:r>
            <a:endParaRPr lang="en-US" altLang="ko-KR" dirty="0"/>
          </a:p>
          <a:p>
            <a:pPr marL="357188" lvl="1" indent="0">
              <a:buNone/>
            </a:pPr>
            <a:r>
              <a:rPr lang="en-US" altLang="ko-KR" dirty="0"/>
              <a:t>     </a:t>
            </a:r>
            <a:r>
              <a:rPr lang="ko-KR" altLang="en-US" dirty="0"/>
              <a:t> 바로 이어서 설명</a:t>
            </a:r>
            <a:endParaRPr lang="en-US" altLang="ko-KR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596" y="726545"/>
            <a:ext cx="7245804" cy="25084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712404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000" dirty="0"/>
              <a:t>Section 02 </a:t>
            </a:r>
            <a:r>
              <a:rPr lang="ko-KR" altLang="en-US" sz="2000" dirty="0"/>
              <a:t>함수 기본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함수의 개념과 필요성</a:t>
            </a:r>
            <a:endParaRPr lang="en-US" altLang="ko-KR" dirty="0"/>
          </a:p>
          <a:p>
            <a:pPr lvl="1"/>
            <a:r>
              <a:rPr lang="ko-KR" altLang="en-US" dirty="0"/>
              <a:t>함수</a:t>
            </a:r>
            <a:r>
              <a:rPr lang="en-US" altLang="ko-KR" dirty="0"/>
              <a:t>(Function) : </a:t>
            </a:r>
            <a:r>
              <a:rPr lang="ko-KR" altLang="en-US" dirty="0"/>
              <a:t>‘무엇’을 넣으면</a:t>
            </a:r>
            <a:r>
              <a:rPr lang="en-US" altLang="ko-KR" dirty="0"/>
              <a:t>, ‘</a:t>
            </a:r>
            <a:r>
              <a:rPr lang="ko-KR" altLang="en-US" dirty="0"/>
              <a:t>어떤 것’을 돌려주는 요술 상자</a:t>
            </a:r>
            <a:endParaRPr lang="en-US" altLang="ko-KR" dirty="0"/>
          </a:p>
          <a:p>
            <a:pPr lvl="1"/>
            <a:r>
              <a:rPr lang="ko-KR" altLang="en-US" dirty="0" err="1"/>
              <a:t>메서드</a:t>
            </a:r>
            <a:r>
              <a:rPr lang="en-US" altLang="ko-KR" dirty="0"/>
              <a:t>(Method)</a:t>
            </a:r>
            <a:r>
              <a:rPr lang="ko-KR" altLang="en-US" dirty="0"/>
              <a:t>와 차이점 </a:t>
            </a:r>
            <a:r>
              <a:rPr lang="en-US" altLang="ko-KR" dirty="0"/>
              <a:t>: </a:t>
            </a:r>
            <a:r>
              <a:rPr lang="ko-KR" altLang="en-US" dirty="0"/>
              <a:t>함수는 외부에 별도로 존재</a:t>
            </a:r>
            <a:r>
              <a:rPr lang="en-US" altLang="ko-KR" dirty="0"/>
              <a:t>, </a:t>
            </a:r>
            <a:r>
              <a:rPr lang="ko-KR" altLang="en-US" dirty="0" err="1"/>
              <a:t>메서드는</a:t>
            </a:r>
            <a:r>
              <a:rPr lang="ko-KR" altLang="en-US" dirty="0"/>
              <a:t> 클래스 안에 존재</a:t>
            </a:r>
            <a:endParaRPr lang="en-US" altLang="ko-KR" dirty="0"/>
          </a:p>
          <a:p>
            <a:pPr lvl="1"/>
            <a:r>
              <a:rPr lang="ko-KR" altLang="en-US" dirty="0"/>
              <a:t>함수의 형식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print() </a:t>
            </a:r>
            <a:r>
              <a:rPr lang="ko-KR" altLang="en-US" dirty="0"/>
              <a:t>함수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250" y="1998108"/>
            <a:ext cx="8289230" cy="4067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250" y="3156815"/>
            <a:ext cx="8289230" cy="3885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733549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000" dirty="0"/>
              <a:t>Section 02 </a:t>
            </a:r>
            <a:r>
              <a:rPr lang="ko-KR" altLang="en-US" sz="2000" dirty="0"/>
              <a:t>함수 기본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605" y="641748"/>
            <a:ext cx="7110790" cy="419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094295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000" dirty="0"/>
              <a:t>Section 03 </a:t>
            </a:r>
            <a:r>
              <a:rPr lang="ko-KR" altLang="en-US" sz="2000" dirty="0"/>
              <a:t>지역 변수</a:t>
            </a:r>
            <a:r>
              <a:rPr lang="en-US" altLang="ko-KR" sz="2000" dirty="0"/>
              <a:t>, </a:t>
            </a:r>
            <a:r>
              <a:rPr lang="ko-KR" altLang="en-US" sz="2000" dirty="0"/>
              <a:t>전역 변수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지역 변수와 전역 변수의 이해</a:t>
            </a:r>
            <a:endParaRPr lang="en-US" altLang="ko-KR" dirty="0"/>
          </a:p>
          <a:p>
            <a:pPr lvl="1"/>
            <a:r>
              <a:rPr lang="ko-KR" altLang="en-US" dirty="0"/>
              <a:t>지역 변수 </a:t>
            </a:r>
            <a:r>
              <a:rPr lang="en-US" altLang="ko-KR" dirty="0"/>
              <a:t>: </a:t>
            </a:r>
            <a:r>
              <a:rPr lang="ko-KR" altLang="en-US" dirty="0"/>
              <a:t>한정된 지역에서만 사용</a:t>
            </a:r>
            <a:endParaRPr lang="en-US" altLang="ko-KR" dirty="0"/>
          </a:p>
          <a:p>
            <a:pPr lvl="1"/>
            <a:r>
              <a:rPr lang="ko-KR" altLang="en-US" dirty="0"/>
              <a:t>전역 변수 </a:t>
            </a:r>
            <a:r>
              <a:rPr lang="en-US" altLang="ko-KR" dirty="0"/>
              <a:t>: </a:t>
            </a:r>
            <a:r>
              <a:rPr lang="ko-KR" altLang="en-US" dirty="0"/>
              <a:t>프로그램 전체에서 사용</a:t>
            </a: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9198" y="1941680"/>
            <a:ext cx="5445604" cy="2559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430530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000" dirty="0"/>
              <a:t>Section 03 </a:t>
            </a:r>
            <a:r>
              <a:rPr lang="ko-KR" altLang="en-US" sz="2000" dirty="0"/>
              <a:t>지역 변수</a:t>
            </a:r>
            <a:r>
              <a:rPr lang="en-US" altLang="ko-KR" sz="2000" dirty="0"/>
              <a:t>, </a:t>
            </a:r>
            <a:r>
              <a:rPr lang="ko-KR" altLang="en-US" sz="2000" dirty="0"/>
              <a:t>전역 변수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지역 변수와 전역 변수의 이해</a:t>
            </a:r>
            <a:endParaRPr lang="en-US" altLang="ko-KR" dirty="0"/>
          </a:p>
          <a:p>
            <a:pPr lvl="1"/>
            <a:r>
              <a:rPr lang="ko-KR" altLang="en-US" dirty="0"/>
              <a:t>지역 변수 </a:t>
            </a:r>
            <a:r>
              <a:rPr lang="en-US" altLang="ko-KR" dirty="0"/>
              <a:t>: </a:t>
            </a:r>
            <a:r>
              <a:rPr lang="ko-KR" altLang="en-US" dirty="0"/>
              <a:t>한정된 지역에서만 사용</a:t>
            </a:r>
            <a:endParaRPr lang="en-US" altLang="ko-KR" dirty="0"/>
          </a:p>
          <a:p>
            <a:pPr lvl="1"/>
            <a:r>
              <a:rPr lang="ko-KR" altLang="en-US" dirty="0"/>
              <a:t>전역 변수 </a:t>
            </a:r>
            <a:r>
              <a:rPr lang="en-US" altLang="ko-KR" dirty="0"/>
              <a:t>: </a:t>
            </a:r>
            <a:r>
              <a:rPr lang="ko-KR" altLang="en-US" dirty="0"/>
              <a:t>프로그램 전체에서 사용</a:t>
            </a:r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565" y="1896675"/>
            <a:ext cx="4999490" cy="19168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796982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000" dirty="0"/>
              <a:t>Section 03 </a:t>
            </a:r>
            <a:r>
              <a:rPr lang="ko-KR" altLang="en-US" sz="2000" dirty="0"/>
              <a:t>지역 변수</a:t>
            </a:r>
            <a:r>
              <a:rPr lang="en-US" altLang="ko-KR" sz="2000" dirty="0"/>
              <a:t>, </a:t>
            </a:r>
            <a:r>
              <a:rPr lang="ko-KR" altLang="en-US" sz="2000" dirty="0"/>
              <a:t>전역 변수</a:t>
            </a:r>
          </a:p>
        </p:txBody>
      </p:sp>
      <p:pic>
        <p:nvPicPr>
          <p:cNvPr id="23554" name="Picture 2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13833" y="581025"/>
            <a:ext cx="6463946" cy="425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4166955" y="1930429"/>
            <a:ext cx="4572000" cy="116955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2~4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</a:t>
            </a:r>
            <a:r>
              <a:rPr lang="ko-KR" altLang="en-US" sz="1400" dirty="0">
                <a:solidFill>
                  <a:srgbClr val="FF0000"/>
                </a:solidFill>
              </a:rPr>
              <a:t> 한 </a:t>
            </a:r>
            <a:r>
              <a:rPr lang="en-US" altLang="ko-KR" sz="1400" dirty="0">
                <a:solidFill>
                  <a:srgbClr val="FF0000"/>
                </a:solidFill>
              </a:rPr>
              <a:t>func1() </a:t>
            </a:r>
            <a:r>
              <a:rPr lang="ko-KR" altLang="en-US" sz="1400" dirty="0">
                <a:solidFill>
                  <a:srgbClr val="FF0000"/>
                </a:solidFill>
              </a:rPr>
              <a:t>함수 정의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3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a</a:t>
            </a:r>
            <a:r>
              <a:rPr lang="ko-KR" altLang="en-US" sz="1400" dirty="0">
                <a:solidFill>
                  <a:srgbClr val="FF0000"/>
                </a:solidFill>
              </a:rPr>
              <a:t>를 선언</a:t>
            </a:r>
            <a:r>
              <a:rPr lang="en-US" altLang="ko-KR" sz="1400" dirty="0">
                <a:solidFill>
                  <a:srgbClr val="FF0000"/>
                </a:solidFill>
              </a:rPr>
              <a:t>(</a:t>
            </a:r>
            <a:r>
              <a:rPr lang="ko-KR" altLang="en-US" sz="1400" dirty="0">
                <a:solidFill>
                  <a:srgbClr val="FF0000"/>
                </a:solidFill>
              </a:rPr>
              <a:t>지역 변수</a:t>
            </a:r>
            <a:r>
              <a:rPr lang="en-US" altLang="ko-KR" sz="1400" dirty="0">
                <a:solidFill>
                  <a:srgbClr val="FF0000"/>
                </a:solidFill>
              </a:rPr>
              <a:t>)</a:t>
            </a:r>
          </a:p>
          <a:p>
            <a:r>
              <a:rPr lang="en-US" altLang="ko-KR" sz="1400" dirty="0">
                <a:solidFill>
                  <a:srgbClr val="FF0000"/>
                </a:solidFill>
              </a:rPr>
              <a:t>10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a</a:t>
            </a:r>
            <a:r>
              <a:rPr lang="ko-KR" altLang="en-US" sz="1400" dirty="0">
                <a:solidFill>
                  <a:srgbClr val="FF0000"/>
                </a:solidFill>
              </a:rPr>
              <a:t>는 선언</a:t>
            </a:r>
            <a:r>
              <a:rPr lang="en-US" altLang="ko-KR" sz="1400" dirty="0">
                <a:solidFill>
                  <a:srgbClr val="FF0000"/>
                </a:solidFill>
              </a:rPr>
              <a:t>(</a:t>
            </a:r>
            <a:r>
              <a:rPr lang="ko-KR" altLang="en-US" sz="1400" dirty="0">
                <a:solidFill>
                  <a:srgbClr val="FF0000"/>
                </a:solidFill>
              </a:rPr>
              <a:t>전역 변수</a:t>
            </a:r>
            <a:r>
              <a:rPr lang="en-US" altLang="ko-KR" sz="1400" dirty="0">
                <a:solidFill>
                  <a:srgbClr val="FF0000"/>
                </a:solidFill>
              </a:rPr>
              <a:t>)</a:t>
            </a:r>
          </a:p>
          <a:p>
            <a:r>
              <a:rPr lang="en-US" altLang="ko-KR" sz="1400" dirty="0">
                <a:solidFill>
                  <a:srgbClr val="FF0000"/>
                </a:solidFill>
              </a:rPr>
              <a:t>13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func1() </a:t>
            </a:r>
            <a:r>
              <a:rPr lang="ko-KR" altLang="en-US" sz="1400" dirty="0">
                <a:solidFill>
                  <a:srgbClr val="FF0000"/>
                </a:solidFill>
              </a:rPr>
              <a:t>함수 호출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14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func2() </a:t>
            </a:r>
            <a:r>
              <a:rPr lang="ko-KR" altLang="en-US" sz="1400" dirty="0">
                <a:solidFill>
                  <a:srgbClr val="FF0000"/>
                </a:solidFill>
              </a:rPr>
              <a:t>함수 호출</a:t>
            </a:r>
            <a:endParaRPr lang="en-US" altLang="ko-KR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73827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000" dirty="0"/>
              <a:t>Section 03 </a:t>
            </a:r>
            <a:r>
              <a:rPr lang="ko-KR" altLang="en-US" sz="2000" dirty="0"/>
              <a:t>지역 변수</a:t>
            </a:r>
            <a:r>
              <a:rPr lang="en-US" altLang="ko-KR" sz="2000" dirty="0"/>
              <a:t>, </a:t>
            </a:r>
            <a:r>
              <a:rPr lang="ko-KR" altLang="en-US" sz="2000" dirty="0"/>
              <a:t>전역 변수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US" altLang="ko-KR" dirty="0"/>
              <a:t>10</a:t>
            </a:r>
            <a:r>
              <a:rPr lang="ko-KR" altLang="en-US" dirty="0"/>
              <a:t>행의 전역 변수가 없다면 </a:t>
            </a:r>
            <a:r>
              <a:rPr lang="en-US" altLang="ko-KR" dirty="0"/>
              <a:t>7</a:t>
            </a:r>
            <a:r>
              <a:rPr lang="ko-KR" altLang="en-US" dirty="0"/>
              <a:t>행은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250" y="1131590"/>
            <a:ext cx="8019200" cy="7870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100" y="1874173"/>
            <a:ext cx="8014350" cy="12559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18175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000" dirty="0"/>
              <a:t>Section 03 </a:t>
            </a:r>
            <a:r>
              <a:rPr lang="ko-KR" altLang="en-US" sz="2000" dirty="0"/>
              <a:t>지역 변수</a:t>
            </a:r>
            <a:r>
              <a:rPr lang="en-US" altLang="ko-KR" sz="2000" dirty="0"/>
              <a:t>, </a:t>
            </a:r>
            <a:r>
              <a:rPr lang="ko-KR" altLang="en-US" sz="2000" dirty="0"/>
              <a:t>전역 변수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글로벌 </a:t>
            </a:r>
            <a:r>
              <a:rPr lang="ko-KR" altLang="en-US" dirty="0" err="1"/>
              <a:t>예약어</a:t>
            </a:r>
            <a:endParaRPr lang="ko-KR" altLang="en-US" dirty="0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627" y="951570"/>
            <a:ext cx="7642575" cy="3902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946804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000" dirty="0"/>
              <a:t>Section 03 </a:t>
            </a:r>
            <a:r>
              <a:rPr lang="ko-KR" altLang="en-US" sz="2000" dirty="0"/>
              <a:t>지역 변수</a:t>
            </a:r>
            <a:r>
              <a:rPr lang="en-US" altLang="ko-KR" sz="2000" dirty="0"/>
              <a:t>, </a:t>
            </a:r>
            <a:r>
              <a:rPr lang="ko-KR" altLang="en-US" sz="2000" dirty="0"/>
              <a:t>전역 변수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글로벌 </a:t>
            </a:r>
            <a:r>
              <a:rPr lang="ko-KR" altLang="en-US" dirty="0" err="1"/>
              <a:t>예약어</a:t>
            </a:r>
            <a:endParaRPr lang="ko-KR" altLang="en-US" dirty="0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627" y="951570"/>
            <a:ext cx="7642575" cy="3902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3941930" y="1795414"/>
            <a:ext cx="486054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3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</a:t>
            </a:r>
            <a:r>
              <a:rPr lang="ko-KR" altLang="en-US" sz="1400" dirty="0">
                <a:solidFill>
                  <a:srgbClr val="FF0000"/>
                </a:solidFill>
              </a:rPr>
              <a:t> </a:t>
            </a:r>
            <a:r>
              <a:rPr lang="en-US" altLang="ko-KR" sz="1400" dirty="0">
                <a:solidFill>
                  <a:srgbClr val="FF0000"/>
                </a:solidFill>
              </a:rPr>
              <a:t>global </a:t>
            </a:r>
            <a:r>
              <a:rPr lang="ko-KR" altLang="en-US" sz="1400" dirty="0">
                <a:solidFill>
                  <a:srgbClr val="FF0000"/>
                </a:solidFill>
              </a:rPr>
              <a:t>예약어로 </a:t>
            </a:r>
            <a:r>
              <a:rPr lang="en-US" altLang="ko-KR" sz="1400" dirty="0">
                <a:solidFill>
                  <a:srgbClr val="FF0000"/>
                </a:solidFill>
              </a:rPr>
              <a:t>a </a:t>
            </a:r>
            <a:r>
              <a:rPr lang="ko-KR" altLang="en-US" sz="1400" dirty="0">
                <a:solidFill>
                  <a:srgbClr val="FF0000"/>
                </a:solidFill>
              </a:rPr>
              <a:t>변수를 전역 변수로 지정 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4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ko-KR" altLang="en-US" sz="1400" dirty="0">
                <a:solidFill>
                  <a:srgbClr val="FF0000"/>
                </a:solidFill>
              </a:rPr>
              <a:t>전역 변수 </a:t>
            </a:r>
            <a:r>
              <a:rPr lang="en-US" altLang="ko-KR" sz="1400" dirty="0">
                <a:solidFill>
                  <a:srgbClr val="FF0000"/>
                </a:solidFill>
              </a:rPr>
              <a:t>a</a:t>
            </a:r>
            <a:r>
              <a:rPr lang="ko-KR" altLang="en-US" sz="1400" dirty="0">
                <a:solidFill>
                  <a:srgbClr val="FF0000"/>
                </a:solidFill>
              </a:rPr>
              <a:t>값을 </a:t>
            </a:r>
            <a:r>
              <a:rPr lang="en-US" altLang="ko-KR" sz="1400" dirty="0">
                <a:solidFill>
                  <a:srgbClr val="FF0000"/>
                </a:solidFill>
              </a:rPr>
              <a:t>10</a:t>
            </a:r>
            <a:r>
              <a:rPr lang="ko-KR" altLang="en-US" sz="1400" dirty="0">
                <a:solidFill>
                  <a:srgbClr val="FF0000"/>
                </a:solidFill>
              </a:rPr>
              <a:t>으로 변경하므로 </a:t>
            </a:r>
            <a:r>
              <a:rPr lang="en-US" altLang="ko-KR" sz="1400" dirty="0">
                <a:solidFill>
                  <a:srgbClr val="FF0000"/>
                </a:solidFill>
              </a:rPr>
              <a:t>func1()</a:t>
            </a:r>
            <a:r>
              <a:rPr lang="ko-KR" altLang="en-US" sz="1400" dirty="0">
                <a:solidFill>
                  <a:srgbClr val="FF0000"/>
                </a:solidFill>
              </a:rPr>
              <a:t>과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      </a:t>
            </a:r>
            <a:r>
              <a:rPr lang="ko-KR" altLang="en-US" sz="1400" dirty="0">
                <a:solidFill>
                  <a:srgbClr val="FF0000"/>
                </a:solidFill>
              </a:rPr>
              <a:t> </a:t>
            </a:r>
            <a:r>
              <a:rPr lang="en-US" altLang="ko-KR" sz="1400" dirty="0">
                <a:solidFill>
                  <a:srgbClr val="FF0000"/>
                </a:solidFill>
              </a:rPr>
              <a:t>func2() </a:t>
            </a:r>
            <a:r>
              <a:rPr lang="ko-KR" altLang="en-US" sz="1400" dirty="0">
                <a:solidFill>
                  <a:srgbClr val="FF0000"/>
                </a:solidFill>
              </a:rPr>
              <a:t>함수에서 모두 전역 변수 </a:t>
            </a:r>
            <a:r>
              <a:rPr lang="en-US" altLang="ko-KR" sz="1400" dirty="0">
                <a:solidFill>
                  <a:srgbClr val="FF0000"/>
                </a:solidFill>
              </a:rPr>
              <a:t>a</a:t>
            </a:r>
            <a:r>
              <a:rPr lang="ko-KR" altLang="en-US" sz="1400" dirty="0">
                <a:solidFill>
                  <a:srgbClr val="FF0000"/>
                </a:solidFill>
              </a:rPr>
              <a:t>값을 </a:t>
            </a:r>
            <a:r>
              <a:rPr lang="en-US" altLang="ko-KR" sz="1400" dirty="0">
                <a:solidFill>
                  <a:srgbClr val="FF0000"/>
                </a:solidFill>
              </a:rPr>
              <a:t>10</a:t>
            </a:r>
            <a:r>
              <a:rPr lang="ko-KR" altLang="en-US" sz="1400" dirty="0">
                <a:solidFill>
                  <a:srgbClr val="FF0000"/>
                </a:solidFill>
              </a:rPr>
              <a:t>으로 출력</a:t>
            </a:r>
          </a:p>
        </p:txBody>
      </p:sp>
    </p:spTree>
    <p:extLst>
      <p:ext uri="{BB962C8B-B14F-4D97-AF65-F5344CB8AC3E}">
        <p14:creationId xmlns:p14="http://schemas.microsoft.com/office/powerpoint/2010/main" val="12094078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000" dirty="0"/>
              <a:t>Section 04 </a:t>
            </a:r>
            <a:r>
              <a:rPr lang="ko-KR" altLang="en-US" sz="2000" dirty="0"/>
              <a:t>함수의 </a:t>
            </a:r>
            <a:r>
              <a:rPr lang="ko-KR" altLang="en-US" sz="2000" dirty="0" err="1"/>
              <a:t>반환값과</a:t>
            </a:r>
            <a:r>
              <a:rPr lang="ko-KR" altLang="en-US" sz="2000" dirty="0"/>
              <a:t> 매개변수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함수의 </a:t>
            </a:r>
            <a:r>
              <a:rPr lang="ko-KR" altLang="en-US" dirty="0" err="1"/>
              <a:t>반환값</a:t>
            </a:r>
            <a:endParaRPr lang="en-US" altLang="ko-KR" dirty="0"/>
          </a:p>
          <a:p>
            <a:pPr marL="357188" lvl="1" indent="0">
              <a:buNone/>
            </a:pPr>
            <a:r>
              <a:rPr lang="en-US" altLang="ko-KR" dirty="0">
                <a:solidFill>
                  <a:srgbClr val="FF0000"/>
                </a:solidFill>
              </a:rPr>
              <a:t>Tip </a:t>
            </a:r>
            <a:r>
              <a:rPr lang="en-US" altLang="ko-KR" dirty="0"/>
              <a:t>• </a:t>
            </a:r>
            <a:r>
              <a:rPr lang="ko-KR" altLang="en-US" dirty="0" err="1"/>
              <a:t>반환값은</a:t>
            </a:r>
            <a:r>
              <a:rPr lang="ko-KR" altLang="en-US" dirty="0"/>
              <a:t> </a:t>
            </a:r>
            <a:r>
              <a:rPr lang="en-US" altLang="ko-KR" dirty="0"/>
              <a:t>return </a:t>
            </a:r>
            <a:r>
              <a:rPr lang="ko-KR" altLang="en-US" dirty="0"/>
              <a:t>문으로 반환되므로 </a:t>
            </a:r>
            <a:r>
              <a:rPr lang="ko-KR" altLang="en-US" dirty="0" err="1"/>
              <a:t>리턴값이라고도</a:t>
            </a:r>
            <a:r>
              <a:rPr lang="ko-KR" altLang="en-US" dirty="0"/>
              <a:t> 함</a:t>
            </a:r>
            <a:r>
              <a:rPr lang="en-US" altLang="ko-KR" dirty="0"/>
              <a:t>. </a:t>
            </a:r>
            <a:r>
              <a:rPr lang="ko-KR" altLang="en-US" dirty="0"/>
              <a:t>매개변수는 </a:t>
            </a:r>
            <a:r>
              <a:rPr lang="ko-KR" altLang="en-US" dirty="0" err="1"/>
              <a:t>파라미터라고도</a:t>
            </a:r>
            <a:r>
              <a:rPr lang="ko-KR" altLang="en-US" dirty="0"/>
              <a:t> 함</a:t>
            </a:r>
            <a:endParaRPr lang="en-US" altLang="ko-KR" dirty="0"/>
          </a:p>
          <a:p>
            <a:pPr lvl="1"/>
            <a:r>
              <a:rPr lang="ko-KR" altLang="en-US" dirty="0" err="1"/>
              <a:t>반환값이</a:t>
            </a:r>
            <a:r>
              <a:rPr lang="ko-KR" altLang="en-US" dirty="0"/>
              <a:t> 있는 함수 </a:t>
            </a:r>
            <a:endParaRPr lang="en-US" altLang="ko-KR" dirty="0"/>
          </a:p>
          <a:p>
            <a:pPr marL="357188" lvl="1" indent="0">
              <a:buNone/>
            </a:pPr>
            <a:endParaRPr lang="ko-KR" altLang="en-US" dirty="0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7867" y="1914493"/>
            <a:ext cx="5108265" cy="2909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480624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000" dirty="0"/>
              <a:t>Section 04 </a:t>
            </a:r>
            <a:r>
              <a:rPr lang="ko-KR" altLang="en-US" sz="2000" dirty="0"/>
              <a:t>함수의 </a:t>
            </a:r>
            <a:r>
              <a:rPr lang="ko-KR" altLang="en-US" sz="2000" dirty="0" err="1"/>
              <a:t>반환값과</a:t>
            </a:r>
            <a:r>
              <a:rPr lang="ko-KR" altLang="en-US" sz="2000" dirty="0"/>
              <a:t> 매개변수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 err="1"/>
              <a:t>반환값이</a:t>
            </a:r>
            <a:r>
              <a:rPr lang="ko-KR" altLang="en-US" dirty="0"/>
              <a:t> 없는 함수</a:t>
            </a:r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6674" y="1338715"/>
            <a:ext cx="5850651" cy="32245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565803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000" dirty="0"/>
              <a:t>Section 04 </a:t>
            </a:r>
            <a:r>
              <a:rPr lang="ko-KR" altLang="en-US" sz="2000" dirty="0"/>
              <a:t>함수의 </a:t>
            </a:r>
            <a:r>
              <a:rPr lang="ko-KR" altLang="en-US" sz="2000" dirty="0" err="1"/>
              <a:t>반환값과</a:t>
            </a:r>
            <a:r>
              <a:rPr lang="ko-KR" altLang="en-US" sz="2000" dirty="0"/>
              <a:t> 매개변수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 err="1"/>
              <a:t>반환값이</a:t>
            </a:r>
            <a:r>
              <a:rPr lang="ko-KR" altLang="en-US" dirty="0"/>
              <a:t> 없는 함수</a:t>
            </a:r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210" y="879966"/>
            <a:ext cx="7835225" cy="3383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587" y="4191930"/>
            <a:ext cx="7836849" cy="7423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3192875" y="2706417"/>
            <a:ext cx="531059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13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ko-KR" altLang="en-US" sz="1400" dirty="0" err="1">
                <a:solidFill>
                  <a:srgbClr val="FF0000"/>
                </a:solidFill>
              </a:rPr>
              <a:t>반환값이</a:t>
            </a:r>
            <a:r>
              <a:rPr lang="ko-KR" altLang="en-US" sz="1400" dirty="0">
                <a:solidFill>
                  <a:srgbClr val="FF0000"/>
                </a:solidFill>
              </a:rPr>
              <a:t> 있는 함수인 </a:t>
            </a:r>
            <a:r>
              <a:rPr lang="en-US" altLang="ko-KR" sz="1400" dirty="0">
                <a:solidFill>
                  <a:srgbClr val="FF0000"/>
                </a:solidFill>
              </a:rPr>
              <a:t>func1()</a:t>
            </a:r>
            <a:r>
              <a:rPr lang="ko-KR" altLang="en-US" sz="1400" dirty="0">
                <a:solidFill>
                  <a:srgbClr val="FF0000"/>
                </a:solidFill>
              </a:rPr>
              <a:t>을 호출하면 </a:t>
            </a:r>
            <a:r>
              <a:rPr lang="en-US" altLang="ko-KR" sz="1400" dirty="0">
                <a:solidFill>
                  <a:srgbClr val="FF0000"/>
                </a:solidFill>
              </a:rPr>
              <a:t>func1()</a:t>
            </a:r>
            <a:r>
              <a:rPr lang="ko-KR" altLang="en-US" sz="1400" dirty="0">
                <a:solidFill>
                  <a:srgbClr val="FF0000"/>
                </a:solidFill>
              </a:rPr>
              <a:t> 실행 후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ko-KR" altLang="en-US" sz="1400" dirty="0">
                <a:solidFill>
                  <a:srgbClr val="FF0000"/>
                </a:solidFill>
              </a:rPr>
              <a:t>         </a:t>
            </a:r>
            <a:r>
              <a:rPr lang="en-US" altLang="ko-KR" sz="1400" dirty="0">
                <a:solidFill>
                  <a:srgbClr val="FF0000"/>
                </a:solidFill>
              </a:rPr>
              <a:t>func1()</a:t>
            </a:r>
            <a:r>
              <a:rPr lang="ko-KR" altLang="en-US" sz="1400" dirty="0">
                <a:solidFill>
                  <a:srgbClr val="FF0000"/>
                </a:solidFill>
              </a:rPr>
              <a:t>의 </a:t>
            </a:r>
            <a:r>
              <a:rPr lang="ko-KR" altLang="en-US" sz="1400" dirty="0" err="1">
                <a:solidFill>
                  <a:srgbClr val="FF0000"/>
                </a:solidFill>
              </a:rPr>
              <a:t>반환값을</a:t>
            </a:r>
            <a:r>
              <a:rPr lang="ko-KR" altLang="en-US" sz="1400" dirty="0">
                <a:solidFill>
                  <a:srgbClr val="FF0000"/>
                </a:solidFill>
              </a:rPr>
              <a:t> </a:t>
            </a:r>
            <a:r>
              <a:rPr lang="en-US" altLang="ko-KR" sz="1400" dirty="0">
                <a:solidFill>
                  <a:srgbClr val="FF0000"/>
                </a:solidFill>
              </a:rPr>
              <a:t>hap</a:t>
            </a:r>
            <a:r>
              <a:rPr lang="ko-KR" altLang="en-US" sz="1400" dirty="0">
                <a:solidFill>
                  <a:srgbClr val="FF0000"/>
                </a:solidFill>
              </a:rPr>
              <a:t>에 넣고 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14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ko-KR" altLang="en-US" sz="1400" dirty="0">
                <a:solidFill>
                  <a:srgbClr val="FF0000"/>
                </a:solidFill>
              </a:rPr>
              <a:t>출력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15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ko-KR" altLang="en-US" sz="1400" dirty="0" err="1">
                <a:solidFill>
                  <a:srgbClr val="FF0000"/>
                </a:solidFill>
              </a:rPr>
              <a:t>반환값이</a:t>
            </a:r>
            <a:r>
              <a:rPr lang="ko-KR" altLang="en-US" sz="1400" dirty="0">
                <a:solidFill>
                  <a:srgbClr val="FF0000"/>
                </a:solidFill>
              </a:rPr>
              <a:t> 없는 함수인 </a:t>
            </a:r>
            <a:r>
              <a:rPr lang="en-US" altLang="ko-KR" sz="1400" dirty="0">
                <a:solidFill>
                  <a:srgbClr val="FF0000"/>
                </a:solidFill>
              </a:rPr>
              <a:t>func2()</a:t>
            </a:r>
            <a:r>
              <a:rPr lang="ko-KR" altLang="en-US" sz="1400" dirty="0">
                <a:solidFill>
                  <a:srgbClr val="FF0000"/>
                </a:solidFill>
              </a:rPr>
              <a:t>를 호출하면 반환 않음</a:t>
            </a:r>
          </a:p>
        </p:txBody>
      </p:sp>
    </p:spTree>
    <p:extLst>
      <p:ext uri="{BB962C8B-B14F-4D97-AF65-F5344CB8AC3E}">
        <p14:creationId xmlns:p14="http://schemas.microsoft.com/office/powerpoint/2010/main" val="29105532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000" dirty="0"/>
              <a:t>Section 02 </a:t>
            </a:r>
            <a:r>
              <a:rPr lang="ko-KR" altLang="en-US" sz="2000" dirty="0"/>
              <a:t>함수 기본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/>
              <a:t>커피를 타는 과정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217" y="951570"/>
            <a:ext cx="5701988" cy="2902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858941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000" dirty="0"/>
              <a:t>Section 04 </a:t>
            </a:r>
            <a:r>
              <a:rPr lang="ko-KR" altLang="en-US" sz="2000" dirty="0"/>
              <a:t>함수의 </a:t>
            </a:r>
            <a:r>
              <a:rPr lang="ko-KR" altLang="en-US" sz="2000" dirty="0" err="1"/>
              <a:t>반환값과</a:t>
            </a:r>
            <a:r>
              <a:rPr lang="ko-KR" altLang="en-US" sz="2000" dirty="0"/>
              <a:t> 매개변수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 err="1"/>
              <a:t>반환값이</a:t>
            </a:r>
            <a:r>
              <a:rPr lang="ko-KR" altLang="en-US" dirty="0"/>
              <a:t> 여러 개인 함수 </a:t>
            </a:r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566" y="1004086"/>
            <a:ext cx="7155795" cy="3511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6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566" y="4515456"/>
            <a:ext cx="7155795" cy="5086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3626895" y="2282580"/>
            <a:ext cx="414046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3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ko-KR" altLang="en-US" sz="1400" dirty="0">
                <a:solidFill>
                  <a:srgbClr val="FF0000"/>
                </a:solidFill>
              </a:rPr>
              <a:t>빈 리스트를 준비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6~7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ko-KR" altLang="en-US" sz="1400" dirty="0">
                <a:solidFill>
                  <a:srgbClr val="FF0000"/>
                </a:solidFill>
              </a:rPr>
              <a:t>리스트에 값을 추가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8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ko-KR" altLang="en-US" sz="1400" dirty="0">
                <a:solidFill>
                  <a:srgbClr val="FF0000"/>
                </a:solidFill>
              </a:rPr>
              <a:t>리스트 반환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15~17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ko-KR" altLang="en-US" sz="1400" dirty="0">
                <a:solidFill>
                  <a:srgbClr val="FF0000"/>
                </a:solidFill>
              </a:rPr>
              <a:t>반환한 리스트의 값을 각 변수에 대입</a:t>
            </a:r>
            <a:endParaRPr lang="en-US" altLang="ko-KR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75472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000" dirty="0"/>
              <a:t>Section 04 </a:t>
            </a:r>
            <a:r>
              <a:rPr lang="ko-KR" altLang="en-US" sz="2000" dirty="0"/>
              <a:t>함수의 </a:t>
            </a:r>
            <a:r>
              <a:rPr lang="ko-KR" altLang="en-US" sz="2000" dirty="0" err="1"/>
              <a:t>반환값과</a:t>
            </a:r>
            <a:r>
              <a:rPr lang="ko-KR" altLang="en-US" sz="2000" dirty="0"/>
              <a:t> 매개변수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US" altLang="ko-KR" dirty="0"/>
              <a:t>pass </a:t>
            </a:r>
            <a:r>
              <a:rPr lang="ko-KR" altLang="en-US" dirty="0" err="1"/>
              <a:t>예약어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2"/>
            <a:r>
              <a:rPr lang="en-US" altLang="ko-KR" dirty="0"/>
              <a:t>True</a:t>
            </a:r>
            <a:r>
              <a:rPr lang="ko-KR" altLang="en-US" dirty="0"/>
              <a:t>일 때 아무런 할 일이 없다고 빈 줄로 둘 때 오류 발생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r>
              <a:rPr lang="ko-KR" altLang="en-US" dirty="0"/>
              <a:t>오류 해결</a:t>
            </a:r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1" y="884063"/>
            <a:ext cx="8057855" cy="5305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1" y="1896675"/>
            <a:ext cx="8057855" cy="9741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1" y="3246825"/>
            <a:ext cx="8038805" cy="9936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616011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000" dirty="0"/>
              <a:t>Section 04 </a:t>
            </a:r>
            <a:r>
              <a:rPr lang="ko-KR" altLang="en-US" sz="2000" dirty="0"/>
              <a:t>함수의 </a:t>
            </a:r>
            <a:r>
              <a:rPr lang="ko-KR" altLang="en-US" sz="2000" dirty="0" err="1"/>
              <a:t>반환값과</a:t>
            </a:r>
            <a:r>
              <a:rPr lang="ko-KR" altLang="en-US" sz="2000" dirty="0"/>
              <a:t> 매개변수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함수의 매개변수 전달</a:t>
            </a:r>
            <a:endParaRPr lang="en-US" altLang="ko-KR" dirty="0"/>
          </a:p>
          <a:p>
            <a:pPr lvl="1"/>
            <a:r>
              <a:rPr lang="ko-KR" altLang="en-US" dirty="0"/>
              <a:t>매개변수의 개수를 지정해 전달하는 방법</a:t>
            </a:r>
            <a:endParaRPr lang="en-US" altLang="ko-KR" dirty="0"/>
          </a:p>
          <a:p>
            <a:pPr lvl="2"/>
            <a:r>
              <a:rPr lang="ko-KR" altLang="en-US" dirty="0"/>
              <a:t> 숫자 </a:t>
            </a:r>
            <a:r>
              <a:rPr lang="en-US" altLang="ko-KR" dirty="0"/>
              <a:t>2</a:t>
            </a:r>
            <a:r>
              <a:rPr lang="ko-KR" altLang="en-US" dirty="0"/>
              <a:t>개의 합과 숫자 </a:t>
            </a:r>
            <a:r>
              <a:rPr lang="en-US" altLang="ko-KR" dirty="0"/>
              <a:t>3</a:t>
            </a:r>
            <a:r>
              <a:rPr lang="ko-KR" altLang="en-US" dirty="0"/>
              <a:t>개의 합을 구 하는 코드 </a:t>
            </a:r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547" y="1756744"/>
            <a:ext cx="8214940" cy="30760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3131841" y="2661131"/>
            <a:ext cx="533708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2~5</a:t>
            </a:r>
            <a:r>
              <a:rPr lang="ko-KR" altLang="en-US" sz="1400" dirty="0">
                <a:solidFill>
                  <a:srgbClr val="FF0000"/>
                </a:solidFill>
              </a:rPr>
              <a:t>행은 매개변수를 </a:t>
            </a:r>
            <a:r>
              <a:rPr lang="en-US" altLang="ko-KR" sz="1400" dirty="0">
                <a:solidFill>
                  <a:srgbClr val="FF0000"/>
                </a:solidFill>
              </a:rPr>
              <a:t>2</a:t>
            </a:r>
            <a:r>
              <a:rPr lang="ko-KR" altLang="en-US" sz="1400" dirty="0">
                <a:solidFill>
                  <a:srgbClr val="FF0000"/>
                </a:solidFill>
              </a:rPr>
              <a:t>개</a:t>
            </a:r>
            <a:r>
              <a:rPr lang="en-US" altLang="ko-KR" sz="1400" dirty="0">
                <a:solidFill>
                  <a:srgbClr val="FF0000"/>
                </a:solidFill>
              </a:rPr>
              <a:t>, 7~10</a:t>
            </a:r>
            <a:r>
              <a:rPr lang="ko-KR" altLang="en-US" sz="1400" dirty="0">
                <a:solidFill>
                  <a:srgbClr val="FF0000"/>
                </a:solidFill>
              </a:rPr>
              <a:t>행은 매개변수를 </a:t>
            </a:r>
            <a:r>
              <a:rPr lang="en-US" altLang="ko-KR" sz="1400" dirty="0">
                <a:solidFill>
                  <a:srgbClr val="FF0000"/>
                </a:solidFill>
              </a:rPr>
              <a:t>3</a:t>
            </a:r>
            <a:r>
              <a:rPr lang="ko-KR" altLang="en-US" sz="1400" dirty="0">
                <a:solidFill>
                  <a:srgbClr val="FF0000"/>
                </a:solidFill>
              </a:rPr>
              <a:t>개 받아 합계를 반환하는 함수 정의</a:t>
            </a:r>
            <a:endParaRPr lang="en-US" altLang="ko-KR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39138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000" dirty="0"/>
              <a:t>Section 04 </a:t>
            </a:r>
            <a:r>
              <a:rPr lang="ko-KR" altLang="en-US" sz="2000" dirty="0"/>
              <a:t>함수의 </a:t>
            </a:r>
            <a:r>
              <a:rPr lang="ko-KR" altLang="en-US" sz="2000" dirty="0" err="1"/>
              <a:t>반환값과</a:t>
            </a:r>
            <a:r>
              <a:rPr lang="ko-KR" altLang="en-US" sz="2000" dirty="0"/>
              <a:t> 매개변수</a:t>
            </a:r>
          </a:p>
        </p:txBody>
      </p:sp>
      <p:pic>
        <p:nvPicPr>
          <p:cNvPr id="32770" name="Picture 2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500" y="1070980"/>
            <a:ext cx="8964613" cy="32714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4031941" y="1052832"/>
            <a:ext cx="35553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16~19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ko-KR" altLang="en-US" sz="1400" dirty="0">
                <a:solidFill>
                  <a:srgbClr val="FF0000"/>
                </a:solidFill>
              </a:rPr>
              <a:t>각 함수를 호출하고 결과 출력</a:t>
            </a:r>
          </a:p>
        </p:txBody>
      </p:sp>
    </p:spTree>
    <p:extLst>
      <p:ext uri="{BB962C8B-B14F-4D97-AF65-F5344CB8AC3E}">
        <p14:creationId xmlns:p14="http://schemas.microsoft.com/office/powerpoint/2010/main" val="6725534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000" dirty="0"/>
              <a:t>Section 04 </a:t>
            </a:r>
            <a:r>
              <a:rPr lang="ko-KR" altLang="en-US" sz="2000" dirty="0"/>
              <a:t>함수의 </a:t>
            </a:r>
            <a:r>
              <a:rPr lang="ko-KR" altLang="en-US" sz="2000" dirty="0" err="1"/>
              <a:t>반환값과</a:t>
            </a:r>
            <a:r>
              <a:rPr lang="ko-KR" altLang="en-US" sz="2000" dirty="0"/>
              <a:t> 매개변수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/>
              <a:t>매개변수에 기본값을 설정해 놓고 전달하는 방법 </a:t>
            </a:r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419" y="1086585"/>
            <a:ext cx="7869889" cy="31450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241868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000" dirty="0"/>
              <a:t>Section 04 </a:t>
            </a:r>
            <a:r>
              <a:rPr lang="ko-KR" altLang="en-US" sz="2000" dirty="0"/>
              <a:t>함수의 </a:t>
            </a:r>
            <a:r>
              <a:rPr lang="ko-KR" altLang="en-US" sz="2000" dirty="0" err="1"/>
              <a:t>반환값과</a:t>
            </a:r>
            <a:r>
              <a:rPr lang="ko-KR" altLang="en-US" sz="2000" dirty="0"/>
              <a:t> 매개변수</a:t>
            </a:r>
          </a:p>
        </p:txBody>
      </p:sp>
      <p:pic>
        <p:nvPicPr>
          <p:cNvPr id="34818" name="Picture 2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500" y="1535365"/>
            <a:ext cx="8964613" cy="23426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744505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000" dirty="0"/>
              <a:t>Section 04 </a:t>
            </a:r>
            <a:r>
              <a:rPr lang="ko-KR" altLang="en-US" sz="2000" dirty="0"/>
              <a:t>함수의 </a:t>
            </a:r>
            <a:r>
              <a:rPr lang="ko-KR" altLang="en-US" sz="2000" dirty="0" err="1"/>
              <a:t>반환값과</a:t>
            </a:r>
            <a:r>
              <a:rPr lang="ko-KR" altLang="en-US" sz="2000" dirty="0"/>
              <a:t> 매개변수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/>
              <a:t>매개변수의 개수를 지정하지 않고 전달하는 방법 </a:t>
            </a:r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551" y="1041580"/>
            <a:ext cx="8055895" cy="35990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3581891" y="1306810"/>
            <a:ext cx="488703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2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ko-KR" altLang="en-US" sz="1400" dirty="0">
                <a:solidFill>
                  <a:srgbClr val="FF0000"/>
                </a:solidFill>
              </a:rPr>
              <a:t>*</a:t>
            </a:r>
            <a:r>
              <a:rPr lang="en-US" altLang="ko-KR" sz="1400" dirty="0">
                <a:solidFill>
                  <a:srgbClr val="FF0000"/>
                </a:solidFill>
              </a:rPr>
              <a:t>para</a:t>
            </a:r>
            <a:r>
              <a:rPr lang="ko-KR" altLang="en-US" sz="1400" dirty="0">
                <a:solidFill>
                  <a:srgbClr val="FF0000"/>
                </a:solidFill>
              </a:rPr>
              <a:t>로 매개변수 설정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13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ko-KR" altLang="en-US" sz="1400" dirty="0">
                <a:solidFill>
                  <a:srgbClr val="FF0000"/>
                </a:solidFill>
              </a:rPr>
              <a:t>호출한 매개변수는 </a:t>
            </a:r>
            <a:r>
              <a:rPr lang="en-US" altLang="ko-KR" sz="1400" dirty="0">
                <a:solidFill>
                  <a:srgbClr val="FF0000"/>
                </a:solidFill>
              </a:rPr>
              <a:t>(10, 20) </a:t>
            </a:r>
            <a:r>
              <a:rPr lang="ko-KR" altLang="en-US" sz="1400" dirty="0">
                <a:solidFill>
                  <a:srgbClr val="FF0000"/>
                </a:solidFill>
              </a:rPr>
              <a:t>형식의 </a:t>
            </a:r>
            <a:r>
              <a:rPr lang="ko-KR" altLang="en-US" sz="1400" dirty="0" err="1">
                <a:solidFill>
                  <a:srgbClr val="FF0000"/>
                </a:solidFill>
              </a:rPr>
              <a:t>튜플로</a:t>
            </a:r>
            <a:r>
              <a:rPr lang="ko-KR" altLang="en-US" sz="1400" dirty="0">
                <a:solidFill>
                  <a:srgbClr val="FF0000"/>
                </a:solidFill>
              </a:rPr>
              <a:t> 전달</a:t>
            </a:r>
            <a:r>
              <a:rPr lang="en-US" altLang="ko-KR" sz="1400" dirty="0">
                <a:solidFill>
                  <a:srgbClr val="FF0000"/>
                </a:solidFill>
              </a:rPr>
              <a:t> </a:t>
            </a:r>
          </a:p>
          <a:p>
            <a:r>
              <a:rPr lang="en-US" altLang="ko-KR" sz="1400" dirty="0">
                <a:solidFill>
                  <a:srgbClr val="FF0000"/>
                </a:solidFill>
              </a:rPr>
              <a:t>15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</a:t>
            </a:r>
            <a:r>
              <a:rPr lang="ko-KR" altLang="en-US" sz="1400" dirty="0">
                <a:solidFill>
                  <a:srgbClr val="FF0000"/>
                </a:solidFill>
              </a:rPr>
              <a:t> 호출한 매개변수는 </a:t>
            </a:r>
            <a:r>
              <a:rPr lang="en-US" altLang="ko-KR" sz="1400" dirty="0">
                <a:solidFill>
                  <a:srgbClr val="FF0000"/>
                </a:solidFill>
              </a:rPr>
              <a:t>(10, 20, 30) </a:t>
            </a:r>
            <a:r>
              <a:rPr lang="ko-KR" altLang="en-US" sz="1400" dirty="0">
                <a:solidFill>
                  <a:srgbClr val="FF0000"/>
                </a:solidFill>
              </a:rPr>
              <a:t>형식의 </a:t>
            </a:r>
            <a:r>
              <a:rPr lang="ko-KR" altLang="en-US" sz="1400" dirty="0" err="1">
                <a:solidFill>
                  <a:srgbClr val="FF0000"/>
                </a:solidFill>
              </a:rPr>
              <a:t>튜플로</a:t>
            </a:r>
            <a:r>
              <a:rPr lang="ko-KR" altLang="en-US" sz="1400" dirty="0">
                <a:solidFill>
                  <a:srgbClr val="FF0000"/>
                </a:solidFill>
              </a:rPr>
              <a:t> 전달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 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848395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000" dirty="0"/>
              <a:t>Section 04 </a:t>
            </a:r>
            <a:r>
              <a:rPr lang="ko-KR" altLang="en-US" sz="2000" dirty="0"/>
              <a:t>함수의 </a:t>
            </a:r>
            <a:r>
              <a:rPr lang="ko-KR" altLang="en-US" sz="2000" dirty="0" err="1"/>
              <a:t>반환값과</a:t>
            </a:r>
            <a:r>
              <a:rPr lang="ko-KR" altLang="en-US" sz="2000" dirty="0"/>
              <a:t> 매개변수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US" altLang="ko-KR" dirty="0"/>
              <a:t>(10, 20, 30)</a:t>
            </a:r>
            <a:r>
              <a:rPr lang="ko-KR" altLang="en-US" dirty="0"/>
              <a:t>을 매개 변수로 받았을 때 </a:t>
            </a:r>
            <a:r>
              <a:rPr lang="en-US" altLang="ko-KR" dirty="0"/>
              <a:t>4~5</a:t>
            </a:r>
            <a:r>
              <a:rPr lang="ko-KR" altLang="en-US" dirty="0"/>
              <a:t>행의 반복</a:t>
            </a:r>
            <a:endParaRPr lang="en-US" altLang="ko-KR" dirty="0"/>
          </a:p>
          <a:p>
            <a:pPr lvl="2"/>
            <a:r>
              <a:rPr lang="en-US" altLang="ko-KR" dirty="0"/>
              <a:t>1</a:t>
            </a:r>
            <a:r>
              <a:rPr lang="ko-KR" altLang="en-US" dirty="0"/>
              <a:t>회 </a:t>
            </a:r>
            <a:r>
              <a:rPr lang="en-US" altLang="ko-KR" dirty="0"/>
              <a:t>: </a:t>
            </a:r>
            <a:r>
              <a:rPr lang="en-US" altLang="ko-KR" dirty="0" err="1"/>
              <a:t>num</a:t>
            </a:r>
            <a:r>
              <a:rPr lang="ko-KR" altLang="en-US" dirty="0"/>
              <a:t>에 </a:t>
            </a:r>
            <a:r>
              <a:rPr lang="en-US" altLang="ko-KR" dirty="0"/>
              <a:t>10</a:t>
            </a:r>
            <a:r>
              <a:rPr lang="ko-KR" altLang="en-US" dirty="0"/>
              <a:t>을 저장한 후 </a:t>
            </a:r>
            <a:r>
              <a:rPr lang="en-US" altLang="ko-KR" dirty="0"/>
              <a:t>result = result + 10    result</a:t>
            </a:r>
            <a:r>
              <a:rPr lang="ko-KR" altLang="en-US" dirty="0"/>
              <a:t>에 </a:t>
            </a:r>
            <a:r>
              <a:rPr lang="en-US" altLang="ko-KR" dirty="0"/>
              <a:t>10 </a:t>
            </a:r>
            <a:r>
              <a:rPr lang="ko-KR" altLang="en-US" dirty="0"/>
              <a:t>저장됨</a:t>
            </a:r>
          </a:p>
          <a:p>
            <a:pPr lvl="2"/>
            <a:r>
              <a:rPr lang="en-US" altLang="ko-KR" dirty="0"/>
              <a:t>2</a:t>
            </a:r>
            <a:r>
              <a:rPr lang="ko-KR" altLang="en-US" dirty="0"/>
              <a:t>회 </a:t>
            </a:r>
            <a:r>
              <a:rPr lang="en-US" altLang="ko-KR" dirty="0"/>
              <a:t>: </a:t>
            </a:r>
            <a:r>
              <a:rPr lang="en-US" altLang="ko-KR" dirty="0" err="1"/>
              <a:t>num</a:t>
            </a:r>
            <a:r>
              <a:rPr lang="ko-KR" altLang="en-US" dirty="0"/>
              <a:t>에 </a:t>
            </a:r>
            <a:r>
              <a:rPr lang="en-US" altLang="ko-KR" dirty="0"/>
              <a:t>20</a:t>
            </a:r>
            <a:r>
              <a:rPr lang="ko-KR" altLang="en-US" dirty="0"/>
              <a:t>을 저장한 후 </a:t>
            </a:r>
            <a:r>
              <a:rPr lang="en-US" altLang="ko-KR" dirty="0"/>
              <a:t>result = result + 20    result</a:t>
            </a:r>
            <a:r>
              <a:rPr lang="ko-KR" altLang="en-US" dirty="0"/>
              <a:t>에 </a:t>
            </a:r>
            <a:r>
              <a:rPr lang="en-US" altLang="ko-KR" dirty="0"/>
              <a:t>30 </a:t>
            </a:r>
            <a:r>
              <a:rPr lang="ko-KR" altLang="en-US" dirty="0"/>
              <a:t>저장됨</a:t>
            </a:r>
          </a:p>
          <a:p>
            <a:pPr lvl="2"/>
            <a:r>
              <a:rPr lang="en-US" altLang="ko-KR" dirty="0"/>
              <a:t>3</a:t>
            </a:r>
            <a:r>
              <a:rPr lang="ko-KR" altLang="en-US" dirty="0"/>
              <a:t>회 </a:t>
            </a:r>
            <a:r>
              <a:rPr lang="en-US" altLang="ko-KR" dirty="0"/>
              <a:t>: </a:t>
            </a:r>
            <a:r>
              <a:rPr lang="en-US" altLang="ko-KR" dirty="0" err="1"/>
              <a:t>num</a:t>
            </a:r>
            <a:r>
              <a:rPr lang="ko-KR" altLang="en-US" dirty="0"/>
              <a:t>에 </a:t>
            </a:r>
            <a:r>
              <a:rPr lang="en-US" altLang="ko-KR" dirty="0"/>
              <a:t>30</a:t>
            </a:r>
            <a:r>
              <a:rPr lang="ko-KR" altLang="en-US" dirty="0"/>
              <a:t>을 저장한 후 </a:t>
            </a:r>
            <a:r>
              <a:rPr lang="en-US" altLang="ko-KR" dirty="0"/>
              <a:t>result = result + 30    result</a:t>
            </a:r>
            <a:r>
              <a:rPr lang="ko-KR" altLang="en-US" dirty="0"/>
              <a:t>에 </a:t>
            </a:r>
            <a:r>
              <a:rPr lang="en-US" altLang="ko-KR" dirty="0"/>
              <a:t>60 </a:t>
            </a:r>
            <a:r>
              <a:rPr lang="ko-KR" altLang="en-US" dirty="0"/>
              <a:t>저장됨</a:t>
            </a:r>
            <a:endParaRPr lang="en-US" altLang="ko-KR" dirty="0"/>
          </a:p>
          <a:p>
            <a:pPr lvl="1"/>
            <a:r>
              <a:rPr lang="ko-KR" altLang="en-US" dirty="0"/>
              <a:t>매개변수 </a:t>
            </a:r>
            <a:r>
              <a:rPr lang="en-US" altLang="ko-KR" dirty="0"/>
              <a:t>10</a:t>
            </a:r>
            <a:r>
              <a:rPr lang="ko-KR" altLang="en-US" dirty="0"/>
              <a:t>개 이상일 때 </a:t>
            </a:r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059" y="2256715"/>
            <a:ext cx="8054397" cy="11829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386957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000" dirty="0"/>
              <a:t>Section 04 </a:t>
            </a:r>
            <a:r>
              <a:rPr lang="ko-KR" altLang="en-US" sz="2000" dirty="0"/>
              <a:t>함수의 </a:t>
            </a:r>
            <a:r>
              <a:rPr lang="ko-KR" altLang="en-US" sz="2000" dirty="0" err="1"/>
              <a:t>반환값과</a:t>
            </a:r>
            <a:r>
              <a:rPr lang="ko-KR" altLang="en-US" sz="2000" dirty="0"/>
              <a:t> 매개변수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/>
              <a:t>함수 호출할 때 </a:t>
            </a:r>
            <a:r>
              <a:rPr lang="ko-KR" altLang="en-US" dirty="0" err="1"/>
              <a:t>딕셔너리</a:t>
            </a:r>
            <a:r>
              <a:rPr lang="ko-KR" altLang="en-US" dirty="0"/>
              <a:t> 형식의 매개변수를 키</a:t>
            </a:r>
            <a:r>
              <a:rPr lang="en-US" altLang="ko-KR" dirty="0"/>
              <a:t>=</a:t>
            </a:r>
            <a:r>
              <a:rPr lang="ko-KR" altLang="en-US" dirty="0"/>
              <a:t>값 형식으로 사용</a:t>
            </a:r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565" y="996575"/>
            <a:ext cx="8100900" cy="23868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676566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000" dirty="0"/>
              <a:t>Section 04 </a:t>
            </a:r>
            <a:r>
              <a:rPr lang="ko-KR" altLang="en-US" sz="2000" dirty="0"/>
              <a:t>함수의 </a:t>
            </a:r>
            <a:r>
              <a:rPr lang="ko-KR" altLang="en-US" sz="2000" dirty="0" err="1"/>
              <a:t>반환값과</a:t>
            </a:r>
            <a:r>
              <a:rPr lang="ko-KR" altLang="en-US" sz="2000" dirty="0"/>
              <a:t> 매개변수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프로그램 </a:t>
            </a:r>
            <a:r>
              <a:rPr lang="en-US" altLang="ko-KR" dirty="0"/>
              <a:t>1]</a:t>
            </a:r>
            <a:r>
              <a:rPr lang="ko-KR" altLang="en-US" dirty="0"/>
              <a:t>의 완성</a:t>
            </a:r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494" y="1137428"/>
            <a:ext cx="8280920" cy="34257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3191804" y="2436735"/>
            <a:ext cx="549061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4~5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en-US" altLang="ko-KR" sz="1400" dirty="0" err="1">
                <a:solidFill>
                  <a:srgbClr val="FF0000"/>
                </a:solidFill>
              </a:rPr>
              <a:t>getNumber</a:t>
            </a:r>
            <a:r>
              <a:rPr lang="en-US" altLang="ko-KR" sz="1400" dirty="0">
                <a:solidFill>
                  <a:srgbClr val="FF0000"/>
                </a:solidFill>
              </a:rPr>
              <a:t>() </a:t>
            </a:r>
            <a:r>
              <a:rPr lang="ko-KR" altLang="en-US" sz="1400" dirty="0">
                <a:solidFill>
                  <a:srgbClr val="FF0000"/>
                </a:solidFill>
              </a:rPr>
              <a:t>함수 정의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5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en-US" altLang="ko-KR" sz="1400" dirty="0" err="1">
                <a:solidFill>
                  <a:srgbClr val="FF0000"/>
                </a:solidFill>
              </a:rPr>
              <a:t>random.randrange</a:t>
            </a:r>
            <a:r>
              <a:rPr lang="en-US" altLang="ko-KR" sz="1400" dirty="0">
                <a:solidFill>
                  <a:srgbClr val="FF0000"/>
                </a:solidFill>
              </a:rPr>
              <a:t>(</a:t>
            </a:r>
            <a:r>
              <a:rPr lang="ko-KR" altLang="en-US" sz="1400" dirty="0" err="1">
                <a:solidFill>
                  <a:srgbClr val="FF0000"/>
                </a:solidFill>
              </a:rPr>
              <a:t>시작값</a:t>
            </a:r>
            <a:r>
              <a:rPr lang="en-US" altLang="ko-KR" sz="1400" dirty="0">
                <a:solidFill>
                  <a:srgbClr val="FF0000"/>
                </a:solidFill>
              </a:rPr>
              <a:t>, </a:t>
            </a:r>
            <a:r>
              <a:rPr lang="ko-KR" altLang="en-US" sz="1400" dirty="0" err="1">
                <a:solidFill>
                  <a:srgbClr val="FF0000"/>
                </a:solidFill>
              </a:rPr>
              <a:t>끝값</a:t>
            </a:r>
            <a:r>
              <a:rPr lang="en-US" altLang="ko-KR" sz="1400" dirty="0">
                <a:solidFill>
                  <a:srgbClr val="FF0000"/>
                </a:solidFill>
              </a:rPr>
              <a:t>) </a:t>
            </a:r>
            <a:r>
              <a:rPr lang="ko-KR" altLang="en-US" sz="1400" dirty="0">
                <a:solidFill>
                  <a:srgbClr val="FF0000"/>
                </a:solidFill>
              </a:rPr>
              <a:t>함수는 </a:t>
            </a:r>
            <a:r>
              <a:rPr lang="ko-KR" altLang="en-US" sz="1400" dirty="0" err="1">
                <a:solidFill>
                  <a:srgbClr val="FF0000"/>
                </a:solidFill>
              </a:rPr>
              <a:t>시작값</a:t>
            </a:r>
            <a:r>
              <a:rPr lang="en-US" altLang="ko-KR" sz="1400" dirty="0">
                <a:solidFill>
                  <a:srgbClr val="FF0000"/>
                </a:solidFill>
              </a:rPr>
              <a:t>~</a:t>
            </a:r>
            <a:r>
              <a:rPr lang="ko-KR" altLang="en-US" sz="1400" dirty="0" err="1">
                <a:solidFill>
                  <a:srgbClr val="FF0000"/>
                </a:solidFill>
              </a:rPr>
              <a:t>끝값</a:t>
            </a:r>
            <a:r>
              <a:rPr lang="en-US" altLang="ko-KR" sz="1400" dirty="0">
                <a:solidFill>
                  <a:srgbClr val="FF0000"/>
                </a:solidFill>
              </a:rPr>
              <a:t>-1 </a:t>
            </a:r>
            <a:r>
              <a:rPr lang="ko-KR" altLang="en-US" sz="1400" dirty="0">
                <a:solidFill>
                  <a:srgbClr val="FF0000"/>
                </a:solidFill>
              </a:rPr>
              <a:t>중에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     </a:t>
            </a:r>
            <a:r>
              <a:rPr lang="ko-KR" altLang="en-US" sz="1400" dirty="0">
                <a:solidFill>
                  <a:srgbClr val="FF0000"/>
                </a:solidFill>
              </a:rPr>
              <a:t> 임의의 숫자 하나를 추출</a:t>
            </a:r>
            <a:r>
              <a:rPr lang="en-US" altLang="ko-KR" sz="1400" dirty="0">
                <a:solidFill>
                  <a:srgbClr val="FF0000"/>
                </a:solidFill>
              </a:rPr>
              <a:t>. </a:t>
            </a:r>
            <a:r>
              <a:rPr lang="ko-KR" altLang="en-US" sz="1400" dirty="0">
                <a:solidFill>
                  <a:srgbClr val="FF0000"/>
                </a:solidFill>
              </a:rPr>
              <a:t>이 함수를 사용하려고 </a:t>
            </a:r>
            <a:r>
              <a:rPr lang="en-US" altLang="ko-KR" sz="1400" dirty="0">
                <a:solidFill>
                  <a:srgbClr val="FF0000"/>
                </a:solidFill>
              </a:rPr>
              <a:t>1</a:t>
            </a:r>
            <a:r>
              <a:rPr lang="ko-KR" altLang="en-US" sz="1400" dirty="0">
                <a:solidFill>
                  <a:srgbClr val="FF0000"/>
                </a:solidFill>
              </a:rPr>
              <a:t>행에 </a:t>
            </a:r>
            <a:r>
              <a:rPr lang="en-US" altLang="ko-KR" sz="1400" dirty="0">
                <a:solidFill>
                  <a:srgbClr val="FF0000"/>
                </a:solidFill>
              </a:rPr>
              <a:t>import </a:t>
            </a:r>
          </a:p>
          <a:p>
            <a:r>
              <a:rPr lang="en-US" altLang="ko-KR" sz="1400" dirty="0">
                <a:solidFill>
                  <a:srgbClr val="FF0000"/>
                </a:solidFill>
              </a:rPr>
              <a:t>      random</a:t>
            </a:r>
            <a:r>
              <a:rPr lang="ko-KR" altLang="en-US" sz="1400" dirty="0">
                <a:solidFill>
                  <a:srgbClr val="FF0000"/>
                </a:solidFill>
              </a:rPr>
              <a:t>을 입력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8~9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ko-KR" altLang="en-US" sz="1400" dirty="0">
                <a:solidFill>
                  <a:srgbClr val="FF0000"/>
                </a:solidFill>
              </a:rPr>
              <a:t>추첨된 </a:t>
            </a:r>
            <a:r>
              <a:rPr lang="ko-KR" altLang="en-US" sz="1400" dirty="0" err="1">
                <a:solidFill>
                  <a:srgbClr val="FF0000"/>
                </a:solidFill>
              </a:rPr>
              <a:t>로또</a:t>
            </a:r>
            <a:r>
              <a:rPr lang="ko-KR" altLang="en-US" sz="1400" dirty="0">
                <a:solidFill>
                  <a:srgbClr val="FF0000"/>
                </a:solidFill>
              </a:rPr>
              <a:t> 숫자를 저장할 </a:t>
            </a:r>
            <a:r>
              <a:rPr lang="en-US" altLang="ko-KR" sz="1400" dirty="0">
                <a:solidFill>
                  <a:srgbClr val="FF0000"/>
                </a:solidFill>
              </a:rPr>
              <a:t>lotto </a:t>
            </a:r>
            <a:r>
              <a:rPr lang="ko-KR" altLang="en-US" sz="1400" dirty="0">
                <a:solidFill>
                  <a:srgbClr val="FF0000"/>
                </a:solidFill>
              </a:rPr>
              <a:t>리스트와 추첨된 숫자를 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           </a:t>
            </a:r>
            <a:r>
              <a:rPr lang="ko-KR" altLang="en-US" sz="1400" dirty="0">
                <a:solidFill>
                  <a:srgbClr val="FF0000"/>
                </a:solidFill>
              </a:rPr>
              <a:t>임시로 저장할 </a:t>
            </a:r>
            <a:r>
              <a:rPr lang="en-US" altLang="ko-KR" sz="1400" dirty="0" err="1">
                <a:solidFill>
                  <a:srgbClr val="FF0000"/>
                </a:solidFill>
              </a:rPr>
              <a:t>num</a:t>
            </a:r>
            <a:r>
              <a:rPr lang="en-US" altLang="ko-KR" sz="1400" dirty="0">
                <a:solidFill>
                  <a:srgbClr val="FF0000"/>
                </a:solidFill>
              </a:rPr>
              <a:t> </a:t>
            </a:r>
            <a:r>
              <a:rPr lang="ko-KR" altLang="en-US" sz="1400" dirty="0">
                <a:solidFill>
                  <a:srgbClr val="FF0000"/>
                </a:solidFill>
              </a:rPr>
              <a:t>변수 준비 </a:t>
            </a:r>
          </a:p>
        </p:txBody>
      </p:sp>
    </p:spTree>
    <p:extLst>
      <p:ext uri="{BB962C8B-B14F-4D97-AF65-F5344CB8AC3E}">
        <p14:creationId xmlns:p14="http://schemas.microsoft.com/office/powerpoint/2010/main" val="18434759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000" dirty="0"/>
              <a:t>Section 02 </a:t>
            </a:r>
            <a:r>
              <a:rPr lang="ko-KR" altLang="en-US" sz="2000" dirty="0"/>
              <a:t>함수 기본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/>
              <a:t>커피를 타는 과정의 코드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860" y="884061"/>
            <a:ext cx="8091591" cy="40729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3941930" y="2675342"/>
            <a:ext cx="4572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1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ko-KR" altLang="en-US" sz="1400" dirty="0">
                <a:solidFill>
                  <a:srgbClr val="FF0000"/>
                </a:solidFill>
              </a:rPr>
              <a:t>커피의 종류를 </a:t>
            </a:r>
            <a:r>
              <a:rPr lang="ko-KR" altLang="en-US" sz="1400" dirty="0" err="1">
                <a:solidFill>
                  <a:srgbClr val="FF0000"/>
                </a:solidFill>
              </a:rPr>
              <a:t>입력받을</a:t>
            </a:r>
            <a:r>
              <a:rPr lang="ko-KR" altLang="en-US" sz="1400" dirty="0">
                <a:solidFill>
                  <a:srgbClr val="FF0000"/>
                </a:solidFill>
              </a:rPr>
              <a:t> 변수를 선언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3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ko-KR" altLang="en-US" sz="1400" dirty="0">
                <a:solidFill>
                  <a:srgbClr val="FF0000"/>
                </a:solidFill>
              </a:rPr>
              <a:t>손님에게 커피의 종류 입력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6~7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ko-KR" altLang="en-US" sz="1400" dirty="0">
                <a:solidFill>
                  <a:srgbClr val="FF0000"/>
                </a:solidFill>
              </a:rPr>
              <a:t>물과 컵을 준비하는 메시지를 출력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9~16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ko-KR" altLang="en-US" sz="1400" dirty="0">
                <a:solidFill>
                  <a:srgbClr val="FF0000"/>
                </a:solidFill>
              </a:rPr>
              <a:t>손님이 주문한 커피 종류에 따른 메시지 출력</a:t>
            </a:r>
            <a:endParaRPr lang="en-US" altLang="ko-KR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275147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000" dirty="0"/>
              <a:t>Section 04 </a:t>
            </a:r>
            <a:r>
              <a:rPr lang="ko-KR" altLang="en-US" sz="2000" dirty="0"/>
              <a:t>함수의 </a:t>
            </a:r>
            <a:r>
              <a:rPr lang="ko-KR" altLang="en-US" sz="2000" dirty="0" err="1"/>
              <a:t>반환값과</a:t>
            </a:r>
            <a:r>
              <a:rPr lang="ko-KR" altLang="en-US" sz="2000" dirty="0"/>
              <a:t> 매개변수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54F63BB-037F-40FE-B3B5-7F77264D6D0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015" y="599992"/>
            <a:ext cx="8712460" cy="3757406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3626895" y="861560"/>
            <a:ext cx="5040560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14~21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ko-KR" altLang="en-US" sz="1400" dirty="0">
                <a:solidFill>
                  <a:srgbClr val="FF0000"/>
                </a:solidFill>
              </a:rPr>
              <a:t>무한 반복 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17~18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ko-KR" altLang="en-US" sz="1400" dirty="0">
                <a:solidFill>
                  <a:srgbClr val="FF0000"/>
                </a:solidFill>
              </a:rPr>
              <a:t>이미 뽑힌 숫자가 </a:t>
            </a:r>
            <a:r>
              <a:rPr lang="en-US" altLang="ko-KR" sz="1400" dirty="0">
                <a:solidFill>
                  <a:srgbClr val="FF0000"/>
                </a:solidFill>
              </a:rPr>
              <a:t>lotto[] </a:t>
            </a:r>
            <a:r>
              <a:rPr lang="ko-KR" altLang="en-US" sz="1400" dirty="0">
                <a:solidFill>
                  <a:srgbClr val="FF0000"/>
                </a:solidFill>
              </a:rPr>
              <a:t>리스트에 들어 있지 않아야 </a:t>
            </a:r>
            <a:r>
              <a:rPr lang="en-US" altLang="ko-KR" sz="1400" dirty="0" err="1">
                <a:solidFill>
                  <a:srgbClr val="FF0000"/>
                </a:solidFill>
              </a:rPr>
              <a:t>lotto.append</a:t>
            </a:r>
            <a:r>
              <a:rPr lang="en-US" altLang="ko-KR" sz="1400" dirty="0">
                <a:solidFill>
                  <a:srgbClr val="FF0000"/>
                </a:solidFill>
              </a:rPr>
              <a:t>(</a:t>
            </a:r>
            <a:r>
              <a:rPr lang="en-US" altLang="ko-KR" sz="1400" dirty="0" err="1">
                <a:solidFill>
                  <a:srgbClr val="FF0000"/>
                </a:solidFill>
              </a:rPr>
              <a:t>num</a:t>
            </a:r>
            <a:r>
              <a:rPr lang="en-US" altLang="ko-KR" sz="1400" dirty="0">
                <a:solidFill>
                  <a:srgbClr val="FF0000"/>
                </a:solidFill>
              </a:rPr>
              <a:t>) </a:t>
            </a:r>
            <a:r>
              <a:rPr lang="ko-KR" altLang="en-US" sz="1400" dirty="0">
                <a:solidFill>
                  <a:srgbClr val="FF0000"/>
                </a:solidFill>
              </a:rPr>
              <a:t>함수로 추가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24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ko-KR" altLang="en-US" sz="1400" dirty="0">
                <a:solidFill>
                  <a:srgbClr val="FF0000"/>
                </a:solidFill>
              </a:rPr>
              <a:t>뽑힌 숫자 </a:t>
            </a:r>
            <a:r>
              <a:rPr lang="en-US" altLang="ko-KR" sz="1400" dirty="0">
                <a:solidFill>
                  <a:srgbClr val="FF0000"/>
                </a:solidFill>
              </a:rPr>
              <a:t>6</a:t>
            </a:r>
            <a:r>
              <a:rPr lang="ko-KR" altLang="en-US" sz="1400" dirty="0">
                <a:solidFill>
                  <a:srgbClr val="FF0000"/>
                </a:solidFill>
              </a:rPr>
              <a:t>개를 </a:t>
            </a:r>
            <a:r>
              <a:rPr lang="en-US" altLang="ko-KR" sz="1400" dirty="0" err="1">
                <a:solidFill>
                  <a:srgbClr val="FF0000"/>
                </a:solidFill>
              </a:rPr>
              <a:t>lotto.sort</a:t>
            </a:r>
            <a:r>
              <a:rPr lang="en-US" altLang="ko-KR" sz="1400" dirty="0">
                <a:solidFill>
                  <a:srgbClr val="FF0000"/>
                </a:solidFill>
              </a:rPr>
              <a:t>()</a:t>
            </a:r>
            <a:r>
              <a:rPr lang="ko-KR" altLang="en-US" sz="1400" dirty="0">
                <a:solidFill>
                  <a:srgbClr val="FF0000"/>
                </a:solidFill>
              </a:rPr>
              <a:t>로 정렬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25~26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</a:t>
            </a:r>
            <a:r>
              <a:rPr lang="ko-KR" altLang="en-US" sz="1400" dirty="0">
                <a:solidFill>
                  <a:srgbClr val="FF0000"/>
                </a:solidFill>
              </a:rPr>
              <a:t> 출력</a:t>
            </a:r>
          </a:p>
        </p:txBody>
      </p:sp>
    </p:spTree>
    <p:extLst>
      <p:ext uri="{BB962C8B-B14F-4D97-AF65-F5344CB8AC3E}">
        <p14:creationId xmlns:p14="http://schemas.microsoft.com/office/powerpoint/2010/main" val="300761739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000" dirty="0"/>
              <a:t>Section 05 </a:t>
            </a:r>
            <a:r>
              <a:rPr lang="ko-KR" altLang="en-US" sz="2000" dirty="0"/>
              <a:t>모듈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모듈 </a:t>
            </a:r>
            <a:r>
              <a:rPr lang="en-US" altLang="ko-KR" dirty="0"/>
              <a:t>: </a:t>
            </a:r>
            <a:r>
              <a:rPr lang="ko-KR" altLang="en-US" dirty="0"/>
              <a:t>함수의 집합</a:t>
            </a:r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556" y="951571"/>
            <a:ext cx="6255695" cy="27199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1988227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000" dirty="0"/>
              <a:t>Section 05 </a:t>
            </a:r>
            <a:r>
              <a:rPr lang="ko-KR" altLang="en-US" sz="2000" dirty="0"/>
              <a:t>모듈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모듈의 생성과 사용</a:t>
            </a:r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675" y="1176595"/>
            <a:ext cx="8502650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331804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000" dirty="0"/>
              <a:t>Section 05 </a:t>
            </a:r>
            <a:r>
              <a:rPr lang="ko-KR" altLang="en-US" sz="2000" dirty="0"/>
              <a:t>모듈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63501" y="580280"/>
            <a:ext cx="7658849" cy="3206606"/>
          </a:xfrm>
        </p:spPr>
        <p:txBody>
          <a:bodyPr>
            <a:normAutofit fontScale="85000" lnSpcReduction="20000"/>
          </a:bodyPr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93662" indent="0">
              <a:buNone/>
            </a:pPr>
            <a:endParaRPr lang="en-US" altLang="ko-KR" dirty="0"/>
          </a:p>
          <a:p>
            <a:pPr lvl="1"/>
            <a:r>
              <a:rPr lang="ko-KR" altLang="en-US" dirty="0" err="1"/>
              <a:t>모듈명을</a:t>
            </a:r>
            <a:r>
              <a:rPr lang="ko-KR" altLang="en-US" dirty="0"/>
              <a:t> 생략하고 함수명만 쓸 때 </a:t>
            </a:r>
            <a:r>
              <a:rPr lang="en-US" altLang="ko-KR" dirty="0"/>
              <a:t>1</a:t>
            </a:r>
            <a:r>
              <a:rPr lang="ko-KR" altLang="en-US" dirty="0"/>
              <a:t>행 형식</a:t>
            </a:r>
          </a:p>
        </p:txBody>
      </p:sp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518" y="771550"/>
            <a:ext cx="7560840" cy="23878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575" y="3854392"/>
            <a:ext cx="7560840" cy="7082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7127747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000" dirty="0"/>
              <a:t>Section 05 </a:t>
            </a:r>
            <a:r>
              <a:rPr lang="ko-KR" altLang="en-US" sz="2000" dirty="0"/>
              <a:t>모듈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US" altLang="ko-KR" dirty="0"/>
              <a:t>4~6</a:t>
            </a:r>
            <a:r>
              <a:rPr lang="ko-KR" altLang="en-US" dirty="0"/>
              <a:t>행 </a:t>
            </a:r>
            <a:r>
              <a:rPr lang="ko-KR" altLang="en-US" dirty="0" err="1"/>
              <a:t>함수명으로만</a:t>
            </a:r>
            <a:r>
              <a:rPr lang="ko-KR" altLang="en-US" dirty="0"/>
              <a:t> 호출</a:t>
            </a:r>
          </a:p>
        </p:txBody>
      </p:sp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570" y="1126275"/>
            <a:ext cx="7335815" cy="144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794019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모듈 사용의 기본 </a:t>
            </a:r>
            <a:r>
              <a:rPr lang="en-US" altLang="ko-KR" dirty="0"/>
              <a:t>: math </a:t>
            </a:r>
            <a:r>
              <a:rPr lang="ko-KR" altLang="en-US" dirty="0"/>
              <a:t>모듈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C00000"/>
                </a:solidFill>
              </a:rPr>
              <a:t>from </a:t>
            </a:r>
            <a:r>
              <a:rPr lang="ko-KR" altLang="en-US" dirty="0">
                <a:solidFill>
                  <a:srgbClr val="C00000"/>
                </a:solidFill>
              </a:rPr>
              <a:t>구문</a:t>
            </a:r>
            <a:endParaRPr lang="en-US" altLang="ko-KR" dirty="0">
              <a:solidFill>
                <a:srgbClr val="C00000"/>
              </a:solidFill>
            </a:endParaRPr>
          </a:p>
          <a:p>
            <a:pPr lvl="1">
              <a:lnSpc>
                <a:spcPct val="150000"/>
              </a:lnSpc>
            </a:pPr>
            <a:r>
              <a:rPr lang="ko-KR" altLang="en-US" dirty="0"/>
              <a:t>다양한</a:t>
            </a:r>
            <a:r>
              <a:rPr lang="en-US" altLang="ko-KR" dirty="0"/>
              <a:t> </a:t>
            </a:r>
            <a:r>
              <a:rPr lang="ko-KR" altLang="en-US" dirty="0"/>
              <a:t>함수를 계속해서 입력하는 것의 비효율성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/>
              <a:t>‘</a:t>
            </a:r>
            <a:r>
              <a:rPr lang="ko-KR" altLang="en-US" dirty="0"/>
              <a:t>가져오고 싶은 변수 또는 함수</a:t>
            </a:r>
            <a:r>
              <a:rPr lang="en-US" altLang="ko-KR" dirty="0"/>
              <a:t>’</a:t>
            </a:r>
            <a:r>
              <a:rPr lang="ko-KR" altLang="en-US" dirty="0"/>
              <a:t>에 여러 개의 변수 또는 함수 입력 가능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이를 통해 가져온 기능은 </a:t>
            </a:r>
            <a:r>
              <a:rPr lang="en-US" altLang="ko-KR" dirty="0"/>
              <a:t>math </a:t>
            </a:r>
            <a:r>
              <a:rPr lang="ko-KR" altLang="en-US" dirty="0"/>
              <a:t>붙이지 않고도 사용할 수 있음</a:t>
            </a:r>
          </a:p>
        </p:txBody>
      </p:sp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0928" y="1574832"/>
            <a:ext cx="4495306" cy="3926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6494044" y="3329740"/>
            <a:ext cx="1254293" cy="13445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pic>
        <p:nvPicPr>
          <p:cNvPr id="4813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0926" y="3088099"/>
            <a:ext cx="3710247" cy="18278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0670787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모듈 사용의 기본 </a:t>
            </a:r>
            <a:r>
              <a:rPr lang="en-US" altLang="ko-KR" dirty="0"/>
              <a:t>: math </a:t>
            </a:r>
            <a:r>
              <a:rPr lang="ko-KR" altLang="en-US" dirty="0"/>
              <a:t>모듈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C00000"/>
                </a:solidFill>
              </a:rPr>
              <a:t>as </a:t>
            </a:r>
            <a:r>
              <a:rPr lang="ko-KR" altLang="en-US" dirty="0">
                <a:solidFill>
                  <a:srgbClr val="C00000"/>
                </a:solidFill>
              </a:rPr>
              <a:t>구문</a:t>
            </a:r>
            <a:endParaRPr lang="en-US" altLang="ko-KR" dirty="0">
              <a:solidFill>
                <a:srgbClr val="C00000"/>
              </a:solidFill>
            </a:endParaRPr>
          </a:p>
          <a:p>
            <a:pPr lvl="1">
              <a:lnSpc>
                <a:spcPct val="150000"/>
              </a:lnSpc>
            </a:pPr>
            <a:r>
              <a:rPr lang="ko-KR" altLang="en-US" dirty="0"/>
              <a:t>모듈의 이름이 너무 길어 짧게 줄여 사용하고 싶은 경우</a:t>
            </a:r>
          </a:p>
        </p:txBody>
      </p:sp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6845" y="1553537"/>
            <a:ext cx="5575762" cy="4813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6494044" y="3329740"/>
            <a:ext cx="1254293" cy="13445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pic>
        <p:nvPicPr>
          <p:cNvPr id="4915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6845" y="2119745"/>
            <a:ext cx="5575762" cy="25548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284923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000" dirty="0"/>
              <a:t>Section 05 </a:t>
            </a:r>
            <a:r>
              <a:rPr lang="ko-KR" altLang="en-US" sz="2000" dirty="0"/>
              <a:t>모듈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모듈의 종류</a:t>
            </a:r>
            <a:endParaRPr lang="en-US" altLang="ko-KR" dirty="0"/>
          </a:p>
          <a:p>
            <a:pPr lvl="1"/>
            <a:r>
              <a:rPr lang="ko-KR" altLang="en-US" dirty="0"/>
              <a:t>표준 모듈</a:t>
            </a:r>
            <a:r>
              <a:rPr lang="en-US" altLang="ko-KR" dirty="0"/>
              <a:t>, </a:t>
            </a:r>
            <a:r>
              <a:rPr lang="ko-KR" altLang="en-US" dirty="0"/>
              <a:t>사용자 정의 모듈</a:t>
            </a:r>
            <a:r>
              <a:rPr lang="en-US" altLang="ko-KR" dirty="0"/>
              <a:t>, </a:t>
            </a:r>
            <a:r>
              <a:rPr lang="ko-KR" altLang="en-US" dirty="0" err="1"/>
              <a:t>서드</a:t>
            </a:r>
            <a:r>
              <a:rPr lang="ko-KR" altLang="en-US" dirty="0"/>
              <a:t> 파티 모듈로 구분</a:t>
            </a:r>
            <a:endParaRPr lang="en-US" altLang="ko-KR" dirty="0"/>
          </a:p>
          <a:p>
            <a:pPr lvl="1"/>
            <a:r>
              <a:rPr lang="ko-KR" altLang="en-US" dirty="0"/>
              <a:t>표준 모듈 </a:t>
            </a:r>
            <a:r>
              <a:rPr lang="en-US" altLang="ko-KR" dirty="0"/>
              <a:t>: </a:t>
            </a:r>
            <a:r>
              <a:rPr lang="ko-KR" altLang="en-US" dirty="0" err="1"/>
              <a:t>파이썬에서</a:t>
            </a:r>
            <a:r>
              <a:rPr lang="ko-KR" altLang="en-US" dirty="0"/>
              <a:t> 제공하는 모듈</a:t>
            </a:r>
            <a:endParaRPr lang="en-US" altLang="ko-KR" dirty="0"/>
          </a:p>
          <a:p>
            <a:pPr lvl="1"/>
            <a:r>
              <a:rPr lang="ko-KR" altLang="en-US" dirty="0"/>
              <a:t>사용자 정의 모듈 </a:t>
            </a:r>
            <a:r>
              <a:rPr lang="en-US" altLang="ko-KR" dirty="0"/>
              <a:t>: </a:t>
            </a:r>
            <a:r>
              <a:rPr lang="ko-KR" altLang="en-US" dirty="0"/>
              <a:t>직접 만들어서 사용하는 모듈 </a:t>
            </a:r>
            <a:r>
              <a:rPr lang="en-US" altLang="ko-KR" dirty="0"/>
              <a:t> </a:t>
            </a:r>
          </a:p>
          <a:p>
            <a:pPr lvl="1"/>
            <a:r>
              <a:rPr lang="ko-KR" altLang="en-US" dirty="0" err="1"/>
              <a:t>서드</a:t>
            </a:r>
            <a:r>
              <a:rPr lang="ko-KR" altLang="en-US" dirty="0"/>
              <a:t> 파티</a:t>
            </a:r>
            <a:r>
              <a:rPr lang="en-US" altLang="ko-KR" dirty="0"/>
              <a:t>(3rd Party) </a:t>
            </a:r>
            <a:r>
              <a:rPr lang="ko-KR" altLang="en-US" dirty="0"/>
              <a:t>모듈 </a:t>
            </a:r>
            <a:r>
              <a:rPr lang="en-US" altLang="ko-KR" dirty="0"/>
              <a:t>: </a:t>
            </a:r>
            <a:r>
              <a:rPr lang="ko-KR" altLang="en-US" dirty="0" err="1"/>
              <a:t>파이썬이</a:t>
            </a:r>
            <a:r>
              <a:rPr lang="ko-KR" altLang="en-US" dirty="0"/>
              <a:t> 아닌 외부 회사나 단체에서 제공하는 모듈</a:t>
            </a:r>
            <a:endParaRPr lang="en-US" altLang="ko-KR" dirty="0"/>
          </a:p>
          <a:p>
            <a:pPr lvl="2"/>
            <a:r>
              <a:rPr lang="ko-KR" altLang="en-US" dirty="0" err="1"/>
              <a:t>파이썬</a:t>
            </a:r>
            <a:r>
              <a:rPr lang="ko-KR" altLang="en-US" dirty="0"/>
              <a:t> 표준 모듈이 모든 기능을 제공 않음</a:t>
            </a:r>
            <a:endParaRPr lang="en-US" altLang="ko-KR" dirty="0"/>
          </a:p>
          <a:p>
            <a:pPr lvl="2"/>
            <a:r>
              <a:rPr lang="ko-KR" altLang="en-US" dirty="0" err="1"/>
              <a:t>서드</a:t>
            </a:r>
            <a:r>
              <a:rPr lang="ko-KR" altLang="en-US" dirty="0"/>
              <a:t> 파티 모듈 덕분에 </a:t>
            </a:r>
            <a:r>
              <a:rPr lang="ko-KR" altLang="en-US" dirty="0" err="1"/>
              <a:t>파이썬에서도</a:t>
            </a:r>
            <a:r>
              <a:rPr lang="ko-KR" altLang="en-US" dirty="0"/>
              <a:t> 고급 프로그래밍 가능</a:t>
            </a:r>
            <a:endParaRPr lang="en-US" altLang="ko-KR" dirty="0"/>
          </a:p>
          <a:p>
            <a:pPr lvl="2"/>
            <a:r>
              <a:rPr lang="ko-KR" altLang="en-US" dirty="0"/>
              <a:t>게임 개발 기능이 있는 </a:t>
            </a:r>
            <a:r>
              <a:rPr lang="en-US" altLang="ko-KR" dirty="0" err="1"/>
              <a:t>pyGame</a:t>
            </a:r>
            <a:r>
              <a:rPr lang="en-US" altLang="ko-KR" dirty="0"/>
              <a:t>, </a:t>
            </a:r>
            <a:r>
              <a:rPr lang="ko-KR" altLang="en-US" dirty="0" err="1"/>
              <a:t>윈도창을</a:t>
            </a:r>
            <a:r>
              <a:rPr lang="ko-KR" altLang="en-US" dirty="0"/>
              <a:t> 제공 하는 </a:t>
            </a:r>
            <a:r>
              <a:rPr lang="en-US" altLang="ko-KR" dirty="0" err="1"/>
              <a:t>PyGTK</a:t>
            </a:r>
            <a:r>
              <a:rPr lang="en-US" altLang="ko-KR" dirty="0"/>
              <a:t>, </a:t>
            </a:r>
            <a:r>
              <a:rPr lang="ko-KR" altLang="en-US" dirty="0"/>
              <a:t>데이터베이스 기능의 </a:t>
            </a:r>
            <a:r>
              <a:rPr lang="en-US" altLang="ko-KR" dirty="0" err="1"/>
              <a:t>SQLAlchemy</a:t>
            </a:r>
            <a:r>
              <a:rPr lang="en-US" altLang="ko-KR" dirty="0"/>
              <a:t> </a:t>
            </a:r>
            <a:r>
              <a:rPr lang="ko-KR" altLang="en-US" dirty="0"/>
              <a:t>등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77543641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000" dirty="0"/>
              <a:t>Section 05 </a:t>
            </a:r>
            <a:r>
              <a:rPr lang="ko-KR" altLang="en-US" sz="2000" dirty="0"/>
              <a:t>모듈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lvl="1"/>
            <a:r>
              <a:rPr lang="ko-KR" altLang="en-US" dirty="0" err="1"/>
              <a:t>파이썬에서</a:t>
            </a:r>
            <a:r>
              <a:rPr lang="ko-KR" altLang="en-US" dirty="0"/>
              <a:t> 제공하는 표준 모듈의 목록을 일부 확인</a:t>
            </a:r>
            <a:endParaRPr lang="en-US" altLang="ko-KR" dirty="0"/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917817"/>
            <a:ext cx="8010890" cy="25781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3871397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000" dirty="0"/>
              <a:t>Section 05 </a:t>
            </a:r>
            <a:r>
              <a:rPr lang="ko-KR" altLang="en-US" sz="2000" dirty="0"/>
              <a:t>모듈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>
            <a:normAutofit lnSpcReduction="10000"/>
          </a:bodyPr>
          <a:lstStyle/>
          <a:p>
            <a:pPr lvl="1"/>
            <a:r>
              <a:rPr lang="ko-KR" altLang="en-US" dirty="0" err="1"/>
              <a:t>파이썬에서</a:t>
            </a:r>
            <a:r>
              <a:rPr lang="ko-KR" altLang="en-US" dirty="0"/>
              <a:t> 제공하는 표준 모듈의 목록을 일부 확인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357188" lvl="1" indent="0">
              <a:buNone/>
            </a:pPr>
            <a:r>
              <a:rPr lang="en-US" altLang="ko-KR" dirty="0">
                <a:solidFill>
                  <a:srgbClr val="FF0000"/>
                </a:solidFill>
              </a:rPr>
              <a:t>Tip </a:t>
            </a:r>
            <a:r>
              <a:rPr lang="en-US" altLang="ko-KR" dirty="0"/>
              <a:t>• </a:t>
            </a:r>
            <a:r>
              <a:rPr lang="en-US" altLang="ko-KR" dirty="0" err="1"/>
              <a:t>dir</a:t>
            </a:r>
            <a:r>
              <a:rPr lang="en-US" altLang="ko-KR" dirty="0"/>
              <a:t>(__</a:t>
            </a:r>
            <a:r>
              <a:rPr lang="en-US" altLang="ko-KR" dirty="0" err="1"/>
              <a:t>builtins</a:t>
            </a:r>
            <a:r>
              <a:rPr lang="en-US" altLang="ko-KR" dirty="0"/>
              <a:t>__) </a:t>
            </a:r>
            <a:r>
              <a:rPr lang="ko-KR" altLang="en-US" dirty="0"/>
              <a:t>명령어로도 제공하는 모듈과 </a:t>
            </a:r>
            <a:r>
              <a:rPr lang="ko-KR" altLang="en-US" dirty="0" err="1"/>
              <a:t>예약어</a:t>
            </a:r>
            <a:r>
              <a:rPr lang="ko-KR" altLang="en-US" dirty="0"/>
              <a:t> 확인</a:t>
            </a:r>
            <a:endParaRPr lang="en-US" altLang="ko-KR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885" y="951570"/>
            <a:ext cx="7290810" cy="318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638887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000" dirty="0"/>
              <a:t>Section 02 </a:t>
            </a:r>
            <a:r>
              <a:rPr lang="ko-KR" altLang="en-US" sz="2000" dirty="0"/>
              <a:t>함수 기본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721" y="1024600"/>
            <a:ext cx="7974195" cy="2903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3806915" y="1215285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18~19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ko-KR" altLang="en-US" sz="1400" dirty="0">
                <a:solidFill>
                  <a:srgbClr val="FF0000"/>
                </a:solidFill>
              </a:rPr>
              <a:t>물을 붓고 커피를 스푼으로 잘 저어 녹인 후 </a:t>
            </a:r>
            <a:r>
              <a:rPr lang="en-US" altLang="ko-KR" sz="1400" dirty="0">
                <a:solidFill>
                  <a:srgbClr val="FF0000"/>
                </a:solidFill>
              </a:rPr>
              <a:t>21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ko-KR" altLang="en-US" sz="1400" dirty="0">
                <a:solidFill>
                  <a:srgbClr val="FF0000"/>
                </a:solidFill>
              </a:rPr>
              <a:t>완성된 커피를 손님에게 제공</a:t>
            </a:r>
          </a:p>
        </p:txBody>
      </p:sp>
    </p:spTree>
    <p:extLst>
      <p:ext uri="{BB962C8B-B14F-4D97-AF65-F5344CB8AC3E}">
        <p14:creationId xmlns:p14="http://schemas.microsoft.com/office/powerpoint/2010/main" val="68822714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000" dirty="0"/>
              <a:t>Section 05 </a:t>
            </a:r>
            <a:r>
              <a:rPr lang="ko-KR" altLang="en-US" sz="2000" dirty="0"/>
              <a:t>모듈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lvl="1"/>
            <a:r>
              <a:rPr lang="ko-KR" altLang="en-US" dirty="0"/>
              <a:t>수학 계산 모듈인 </a:t>
            </a:r>
            <a:r>
              <a:rPr lang="en-US" altLang="ko-KR" dirty="0"/>
              <a:t>math </a:t>
            </a:r>
            <a:r>
              <a:rPr lang="ko-KR" altLang="en-US" dirty="0"/>
              <a:t>모듈이 제공하는 함수의 목록 보기 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357188" lvl="1" indent="0">
              <a:buNone/>
            </a:pPr>
            <a:endParaRPr lang="en-US" altLang="ko-KR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540" y="1079617"/>
            <a:ext cx="8048845" cy="30284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7961501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모듈 사용의 기본 </a:t>
            </a:r>
            <a:r>
              <a:rPr lang="en-US" altLang="ko-KR" dirty="0"/>
              <a:t>: math </a:t>
            </a:r>
            <a:r>
              <a:rPr lang="ko-KR" altLang="en-US" dirty="0"/>
              <a:t>모듈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US" altLang="ko-KR" dirty="0"/>
              <a:t>math </a:t>
            </a:r>
            <a:r>
              <a:rPr lang="ko-KR" altLang="en-US" dirty="0"/>
              <a:t>모듈을 사용하는 코드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2"/>
            <a:r>
              <a:rPr lang="ko-KR" altLang="en-US" dirty="0"/>
              <a:t>수학</a:t>
            </a:r>
            <a:r>
              <a:rPr lang="en-US" altLang="ko-KR" dirty="0"/>
              <a:t>/</a:t>
            </a:r>
            <a:r>
              <a:rPr lang="ko-KR" altLang="en-US" dirty="0"/>
              <a:t>삼각함수</a:t>
            </a:r>
            <a:endParaRPr lang="en-US" altLang="ko-KR" dirty="0"/>
          </a:p>
          <a:p>
            <a:pPr lvl="2"/>
            <a:endParaRPr lang="ko-KR" altLang="en-US" dirty="0"/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8310" y="1178265"/>
            <a:ext cx="5004227" cy="4956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5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8310" y="2080916"/>
            <a:ext cx="5004227" cy="5635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6494044" y="3329740"/>
            <a:ext cx="1254293" cy="13445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pic>
        <p:nvPicPr>
          <p:cNvPr id="4506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8310" y="2588869"/>
            <a:ext cx="5004227" cy="2008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2725761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모듈 사용의 기본 </a:t>
            </a:r>
            <a:r>
              <a:rPr lang="en-US" altLang="ko-KR" dirty="0"/>
              <a:t>: math </a:t>
            </a:r>
            <a:r>
              <a:rPr lang="ko-KR" altLang="en-US" dirty="0"/>
              <a:t>모듈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C00000"/>
                </a:solidFill>
              </a:rPr>
              <a:t>모듈 문서</a:t>
            </a:r>
            <a:endParaRPr lang="en-US" altLang="ko-KR" dirty="0">
              <a:solidFill>
                <a:srgbClr val="C00000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altLang="ko-KR" dirty="0"/>
              <a:t>math </a:t>
            </a:r>
            <a:r>
              <a:rPr lang="ko-KR" altLang="en-US" dirty="0"/>
              <a:t>모듈은 다양한 기능 가지고 있음</a:t>
            </a:r>
          </a:p>
        </p:txBody>
      </p:sp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1644" y="1753957"/>
            <a:ext cx="3062251" cy="1555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4694331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random </a:t>
            </a:r>
            <a:r>
              <a:rPr lang="ko-KR" altLang="en-US" dirty="0"/>
              <a:t>모듈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/>
              <a:t>예시</a:t>
            </a:r>
          </a:p>
        </p:txBody>
      </p:sp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7841" y="1223788"/>
            <a:ext cx="5492050" cy="2881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6494044" y="3329740"/>
            <a:ext cx="1254293" cy="13445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</p:spTree>
    <p:extLst>
      <p:ext uri="{BB962C8B-B14F-4D97-AF65-F5344CB8AC3E}">
        <p14:creationId xmlns:p14="http://schemas.microsoft.com/office/powerpoint/2010/main" val="93454281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random </a:t>
            </a:r>
            <a:r>
              <a:rPr lang="ko-KR" altLang="en-US" dirty="0"/>
              <a:t>모듈</a:t>
            </a:r>
          </a:p>
        </p:txBody>
      </p:sp>
      <p:pic>
        <p:nvPicPr>
          <p:cNvPr id="52226" name="Picture 2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45444" y="711200"/>
            <a:ext cx="5800725" cy="3990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6494044" y="3329740"/>
            <a:ext cx="1254293" cy="13445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</p:spTree>
    <p:extLst>
      <p:ext uri="{BB962C8B-B14F-4D97-AF65-F5344CB8AC3E}">
        <p14:creationId xmlns:p14="http://schemas.microsoft.com/office/powerpoint/2010/main" val="224756015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random </a:t>
            </a:r>
            <a:r>
              <a:rPr lang="ko-KR" altLang="en-US" dirty="0"/>
              <a:t>모듈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2">
              <a:lnSpc>
                <a:spcPct val="150000"/>
              </a:lnSpc>
            </a:pPr>
            <a:r>
              <a:rPr lang="en-US" altLang="ko-KR" dirty="0"/>
              <a:t>5</a:t>
            </a:r>
            <a:r>
              <a:rPr lang="ko-KR" altLang="en-US" dirty="0"/>
              <a:t>행의 </a:t>
            </a:r>
            <a:r>
              <a:rPr lang="en-US" altLang="ko-KR" dirty="0" err="1"/>
              <a:t>random.random</a:t>
            </a:r>
            <a:r>
              <a:rPr lang="en-US" altLang="ko-KR" dirty="0"/>
              <a:t>()</a:t>
            </a:r>
            <a:r>
              <a:rPr lang="ko-KR" altLang="en-US" dirty="0"/>
              <a:t>처럼 </a:t>
            </a:r>
            <a:r>
              <a:rPr lang="en-US" altLang="ko-KR" dirty="0"/>
              <a:t>random</a:t>
            </a:r>
            <a:r>
              <a:rPr lang="ko-KR" altLang="en-US" dirty="0"/>
              <a:t>을 계속 입력하는 것은 효율적이지 못하므로 </a:t>
            </a:r>
            <a:r>
              <a:rPr lang="en-US" altLang="ko-KR" dirty="0"/>
              <a:t>from </a:t>
            </a:r>
            <a:r>
              <a:rPr lang="ko-KR" altLang="en-US" dirty="0"/>
              <a:t>구문 활용해서 </a:t>
            </a:r>
            <a:r>
              <a:rPr lang="ko-KR" altLang="en-US" dirty="0" err="1"/>
              <a:t>임포트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C00000"/>
                </a:solidFill>
              </a:rPr>
              <a:t>sys </a:t>
            </a:r>
            <a:r>
              <a:rPr lang="ko-KR" altLang="en-US" dirty="0">
                <a:solidFill>
                  <a:srgbClr val="C00000"/>
                </a:solidFill>
              </a:rPr>
              <a:t>모듈</a:t>
            </a:r>
            <a:endParaRPr lang="en-US" altLang="ko-KR" dirty="0">
              <a:solidFill>
                <a:srgbClr val="C00000"/>
              </a:solidFill>
            </a:endParaRPr>
          </a:p>
          <a:p>
            <a:pPr lvl="1">
              <a:lnSpc>
                <a:spcPct val="150000"/>
              </a:lnSpc>
            </a:pPr>
            <a:r>
              <a:rPr lang="ko-KR" altLang="en-US" dirty="0"/>
              <a:t>시스템과 관련된 정보 가진 모듈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명령 매개변수 받을 때 많이 사용</a:t>
            </a:r>
          </a:p>
        </p:txBody>
      </p:sp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8823" y="1494843"/>
            <a:ext cx="5276504" cy="436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6494044" y="3329740"/>
            <a:ext cx="1254293" cy="13445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pic>
        <p:nvPicPr>
          <p:cNvPr id="532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3410554"/>
            <a:ext cx="5630964" cy="1263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4790208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6494044" y="3329740"/>
            <a:ext cx="1254293" cy="13445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random </a:t>
            </a:r>
            <a:r>
              <a:rPr lang="ko-KR" altLang="en-US" dirty="0"/>
              <a:t>모듈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>
            <a:normAutofit fontScale="92500" lnSpcReduction="10000"/>
          </a:bodyPr>
          <a:lstStyle/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/>
              <a:t>5</a:t>
            </a:r>
            <a:r>
              <a:rPr lang="ko-KR" altLang="en-US" dirty="0"/>
              <a:t>행 </a:t>
            </a:r>
            <a:r>
              <a:rPr lang="en-US" altLang="ko-KR" dirty="0" err="1"/>
              <a:t>sys.argv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ko-KR" altLang="en-US" dirty="0"/>
              <a:t>아래와 같이 실행하면 </a:t>
            </a:r>
            <a:r>
              <a:rPr lang="en-US" altLang="ko-KR" dirty="0"/>
              <a:t>[‘module_sys.py’, ‘10’, ‘20’, ‘30’] </a:t>
            </a:r>
            <a:r>
              <a:rPr lang="ko-KR" altLang="en-US" dirty="0"/>
              <a:t>리스트 들어옴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1396" y="787889"/>
            <a:ext cx="5630964" cy="25645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2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1396" y="4135567"/>
            <a:ext cx="5630964" cy="4637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0858086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random </a:t>
            </a:r>
            <a:r>
              <a:rPr lang="ko-KR" altLang="en-US" dirty="0"/>
              <a:t>모듈</a:t>
            </a:r>
          </a:p>
        </p:txBody>
      </p:sp>
      <p:pic>
        <p:nvPicPr>
          <p:cNvPr id="55298" name="Picture 2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50206" y="1177925"/>
            <a:ext cx="5791200" cy="305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3106885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os</a:t>
            </a:r>
            <a:r>
              <a:rPr lang="en-US" altLang="ko-KR" dirty="0"/>
              <a:t> </a:t>
            </a:r>
            <a:r>
              <a:rPr lang="ko-KR" altLang="en-US" dirty="0"/>
              <a:t>모듈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GB" altLang="ko-KR" dirty="0" err="1">
                <a:solidFill>
                  <a:srgbClr val="C00000"/>
                </a:solidFill>
              </a:rPr>
              <a:t>os</a:t>
            </a:r>
            <a:r>
              <a:rPr lang="ko-KR" altLang="en-US" dirty="0">
                <a:solidFill>
                  <a:srgbClr val="C00000"/>
                </a:solidFill>
              </a:rPr>
              <a:t> 모듈</a:t>
            </a:r>
            <a:endParaRPr lang="en-US" altLang="ko-KR" dirty="0">
              <a:solidFill>
                <a:srgbClr val="C00000"/>
              </a:solidFill>
            </a:endParaRPr>
          </a:p>
          <a:p>
            <a:pPr lvl="1">
              <a:lnSpc>
                <a:spcPct val="150000"/>
              </a:lnSpc>
            </a:pPr>
            <a:r>
              <a:rPr lang="ko-KR" altLang="en-US" dirty="0"/>
              <a:t>운영체제와 관련된 기능 가진 모듈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새로운 폴더 만들거나 폴더 내부 파일 목록 보는 등</a:t>
            </a:r>
          </a:p>
        </p:txBody>
      </p:sp>
      <p:pic>
        <p:nvPicPr>
          <p:cNvPr id="563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1647" y="1918230"/>
            <a:ext cx="5448825" cy="27018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6494044" y="3329740"/>
            <a:ext cx="1254293" cy="13445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</p:spTree>
    <p:extLst>
      <p:ext uri="{BB962C8B-B14F-4D97-AF65-F5344CB8AC3E}">
        <p14:creationId xmlns:p14="http://schemas.microsoft.com/office/powerpoint/2010/main" val="15659497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os</a:t>
            </a:r>
            <a:r>
              <a:rPr lang="en-US" altLang="ko-KR" dirty="0"/>
              <a:t> </a:t>
            </a:r>
            <a:r>
              <a:rPr lang="ko-KR" altLang="en-US" dirty="0"/>
              <a:t>모듈</a:t>
            </a:r>
          </a:p>
        </p:txBody>
      </p:sp>
      <p:pic>
        <p:nvPicPr>
          <p:cNvPr id="57346" name="Picture 2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50206" y="1358900"/>
            <a:ext cx="5791200" cy="269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125305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000" dirty="0"/>
              <a:t>Section 02 </a:t>
            </a:r>
            <a:r>
              <a:rPr lang="ko-KR" altLang="en-US" sz="2000" dirty="0"/>
              <a:t>함수 기본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/>
              <a:t>손님 </a:t>
            </a:r>
            <a:r>
              <a:rPr lang="en-US" altLang="ko-KR" dirty="0"/>
              <a:t>3</a:t>
            </a:r>
            <a:r>
              <a:rPr lang="ko-KR" altLang="en-US" dirty="0"/>
              <a:t>명이 연속해서 들어온다고 했을 때</a:t>
            </a:r>
            <a:r>
              <a:rPr lang="en-US" altLang="ko-KR" dirty="0"/>
              <a:t>(Code09-01.py</a:t>
            </a:r>
            <a:r>
              <a:rPr lang="ko-KR" altLang="en-US" dirty="0"/>
              <a:t>의 </a:t>
            </a:r>
            <a:r>
              <a:rPr lang="en-US" altLang="ko-KR" dirty="0"/>
              <a:t>3~21</a:t>
            </a:r>
            <a:r>
              <a:rPr lang="ko-KR" altLang="en-US" dirty="0"/>
              <a:t>행을 </a:t>
            </a:r>
            <a:r>
              <a:rPr lang="en-US" altLang="ko-KR" dirty="0"/>
              <a:t>2</a:t>
            </a:r>
            <a:r>
              <a:rPr lang="ko-KR" altLang="en-US" dirty="0"/>
              <a:t>번 반복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556" y="917817"/>
            <a:ext cx="6832485" cy="4106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4654605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os</a:t>
            </a:r>
            <a:r>
              <a:rPr lang="en-US" altLang="ko-KR" dirty="0"/>
              <a:t> </a:t>
            </a:r>
            <a:r>
              <a:rPr lang="ko-KR" altLang="en-US" dirty="0"/>
              <a:t>모듈</a:t>
            </a:r>
          </a:p>
        </p:txBody>
      </p:sp>
      <p:pic>
        <p:nvPicPr>
          <p:cNvPr id="58370" name="Picture 2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56329" y="581025"/>
            <a:ext cx="4978955" cy="425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6597492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datetime</a:t>
            </a:r>
            <a:r>
              <a:rPr lang="en-US" altLang="ko-KR" dirty="0"/>
              <a:t> </a:t>
            </a:r>
            <a:r>
              <a:rPr lang="ko-KR" altLang="en-US" dirty="0"/>
              <a:t>모듈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dirty="0" err="1">
                <a:solidFill>
                  <a:srgbClr val="C00000"/>
                </a:solidFill>
              </a:rPr>
              <a:t>datetime</a:t>
            </a:r>
            <a:r>
              <a:rPr lang="en-US" altLang="ko-KR" dirty="0">
                <a:solidFill>
                  <a:srgbClr val="C00000"/>
                </a:solidFill>
              </a:rPr>
              <a:t> </a:t>
            </a:r>
            <a:r>
              <a:rPr lang="ko-KR" altLang="en-US" dirty="0">
                <a:solidFill>
                  <a:srgbClr val="C00000"/>
                </a:solidFill>
              </a:rPr>
              <a:t>모듈</a:t>
            </a:r>
            <a:endParaRPr lang="en-US" altLang="ko-KR" dirty="0">
              <a:solidFill>
                <a:srgbClr val="C00000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altLang="ko-KR" dirty="0"/>
              <a:t>date(</a:t>
            </a:r>
            <a:r>
              <a:rPr lang="ko-KR" altLang="en-US" dirty="0"/>
              <a:t>날짜</a:t>
            </a:r>
            <a:r>
              <a:rPr lang="en-US" altLang="ko-KR" dirty="0"/>
              <a:t>) </a:t>
            </a:r>
            <a:r>
              <a:rPr lang="ko-KR" altLang="en-US" dirty="0"/>
              <a:t>및 </a:t>
            </a:r>
            <a:r>
              <a:rPr lang="en-US" altLang="ko-KR" dirty="0"/>
              <a:t>time(</a:t>
            </a:r>
            <a:r>
              <a:rPr lang="ko-KR" altLang="en-US" dirty="0"/>
              <a:t>시간</a:t>
            </a:r>
            <a:r>
              <a:rPr lang="en-US" altLang="ko-KR" dirty="0"/>
              <a:t>)</a:t>
            </a:r>
            <a:r>
              <a:rPr lang="ko-KR" altLang="en-US" dirty="0"/>
              <a:t>과</a:t>
            </a:r>
            <a:r>
              <a:rPr lang="en-US" altLang="ko-KR" dirty="0"/>
              <a:t> </a:t>
            </a:r>
            <a:r>
              <a:rPr lang="ko-KR" altLang="en-US" dirty="0"/>
              <a:t>관련된 모듈로</a:t>
            </a:r>
            <a:r>
              <a:rPr lang="en-US" altLang="ko-KR" dirty="0"/>
              <a:t>, </a:t>
            </a:r>
            <a:r>
              <a:rPr lang="ko-KR" altLang="en-US" dirty="0"/>
              <a:t>날짜 형식 만들 때 자주 사용되는 코드들로 구성</a:t>
            </a:r>
          </a:p>
        </p:txBody>
      </p:sp>
      <p:pic>
        <p:nvPicPr>
          <p:cNvPr id="593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7084" y="1977673"/>
            <a:ext cx="4575008" cy="2514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7987055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datetime</a:t>
            </a:r>
            <a:r>
              <a:rPr lang="en-US" altLang="ko-KR" dirty="0"/>
              <a:t> </a:t>
            </a:r>
            <a:r>
              <a:rPr lang="ko-KR" altLang="en-US" dirty="0"/>
              <a:t>모듈</a:t>
            </a:r>
          </a:p>
        </p:txBody>
      </p:sp>
      <p:pic>
        <p:nvPicPr>
          <p:cNvPr id="60418" name="Picture 2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50206" y="1020762"/>
            <a:ext cx="5791200" cy="337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6494044" y="3329740"/>
            <a:ext cx="1254293" cy="13445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</p:spTree>
    <p:extLst>
      <p:ext uri="{BB962C8B-B14F-4D97-AF65-F5344CB8AC3E}">
        <p14:creationId xmlns:p14="http://schemas.microsoft.com/office/powerpoint/2010/main" val="282846671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datetime</a:t>
            </a:r>
            <a:r>
              <a:rPr lang="en-US" altLang="ko-KR" dirty="0"/>
              <a:t> </a:t>
            </a:r>
            <a:r>
              <a:rPr lang="ko-KR" altLang="en-US" dirty="0"/>
              <a:t>모듈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US" altLang="ko-KR" dirty="0" err="1"/>
              <a:t>output_a</a:t>
            </a:r>
            <a:r>
              <a:rPr lang="ko-KR" altLang="en-US" dirty="0" err="1"/>
              <a:t>차럼</a:t>
            </a:r>
            <a:r>
              <a:rPr lang="ko-KR" altLang="en-US" dirty="0"/>
              <a:t> </a:t>
            </a:r>
            <a:r>
              <a:rPr lang="en-US" altLang="ko-KR" dirty="0" err="1"/>
              <a:t>strftime</a:t>
            </a:r>
            <a:r>
              <a:rPr lang="en-US" altLang="ko-KR" dirty="0"/>
              <a:t>() </a:t>
            </a:r>
            <a:r>
              <a:rPr lang="ko-KR" altLang="en-US" dirty="0"/>
              <a:t>함수 사용하면 시간을 형식에 맞춰 출력 가능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그 외 다양한 시간 처리 기능</a:t>
            </a:r>
          </a:p>
        </p:txBody>
      </p:sp>
      <p:pic>
        <p:nvPicPr>
          <p:cNvPr id="614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9315" y="1660467"/>
            <a:ext cx="5550824" cy="27205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6494044" y="3329740"/>
            <a:ext cx="1254293" cy="13445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</p:spTree>
    <p:extLst>
      <p:ext uri="{BB962C8B-B14F-4D97-AF65-F5344CB8AC3E}">
        <p14:creationId xmlns:p14="http://schemas.microsoft.com/office/powerpoint/2010/main" val="188612812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datetime</a:t>
            </a:r>
            <a:r>
              <a:rPr lang="en-US" altLang="ko-KR" dirty="0"/>
              <a:t> </a:t>
            </a:r>
            <a:r>
              <a:rPr lang="ko-KR" altLang="en-US" dirty="0"/>
              <a:t>모듈</a:t>
            </a:r>
          </a:p>
        </p:txBody>
      </p:sp>
      <p:pic>
        <p:nvPicPr>
          <p:cNvPr id="62466" name="Picture 2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64494" y="1106487"/>
            <a:ext cx="5762625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6494044" y="3329740"/>
            <a:ext cx="1254293" cy="13445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</p:spTree>
    <p:extLst>
      <p:ext uri="{BB962C8B-B14F-4D97-AF65-F5344CB8AC3E}">
        <p14:creationId xmlns:p14="http://schemas.microsoft.com/office/powerpoint/2010/main" val="346386528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datetime</a:t>
            </a:r>
            <a:r>
              <a:rPr lang="en-US" altLang="ko-KR" dirty="0"/>
              <a:t> </a:t>
            </a:r>
            <a:r>
              <a:rPr lang="ko-KR" altLang="en-US" dirty="0"/>
              <a:t>모듈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>
              <a:lnSpc>
                <a:spcPct val="150000"/>
              </a:lnSpc>
            </a:pPr>
            <a:r>
              <a:rPr lang="en-US" altLang="ko-KR" dirty="0" err="1"/>
              <a:t>timedelta</a:t>
            </a:r>
            <a:r>
              <a:rPr lang="en-US" altLang="ko-KR" dirty="0"/>
              <a:t>() </a:t>
            </a:r>
            <a:r>
              <a:rPr lang="ko-KR" altLang="en-US" dirty="0"/>
              <a:t>함수 사용하면 특정한 시간의 이전 또는 이후 구함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en-US" altLang="ko-KR" dirty="0"/>
              <a:t>“1</a:t>
            </a:r>
            <a:r>
              <a:rPr lang="ko-KR" altLang="en-US" dirty="0"/>
              <a:t>년 후</a:t>
            </a:r>
            <a:r>
              <a:rPr lang="en-US" altLang="ko-KR" dirty="0"/>
              <a:t>” </a:t>
            </a:r>
            <a:r>
              <a:rPr lang="ko-KR" altLang="en-US" dirty="0"/>
              <a:t>구할 때는 </a:t>
            </a:r>
            <a:r>
              <a:rPr lang="en-US" altLang="ko-KR" dirty="0"/>
              <a:t>replace() </a:t>
            </a:r>
            <a:r>
              <a:rPr lang="ko-KR" altLang="en-US" dirty="0"/>
              <a:t>함수 사용해 날짜 값을 교체</a:t>
            </a:r>
          </a:p>
        </p:txBody>
      </p:sp>
    </p:spTree>
    <p:extLst>
      <p:ext uri="{BB962C8B-B14F-4D97-AF65-F5344CB8AC3E}">
        <p14:creationId xmlns:p14="http://schemas.microsoft.com/office/powerpoint/2010/main" val="380864839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time </a:t>
            </a:r>
            <a:r>
              <a:rPr lang="ko-KR" altLang="en-US" dirty="0"/>
              <a:t>모듈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C00000"/>
                </a:solidFill>
              </a:rPr>
              <a:t>time </a:t>
            </a:r>
            <a:r>
              <a:rPr lang="ko-KR" altLang="en-US" dirty="0">
                <a:solidFill>
                  <a:srgbClr val="C00000"/>
                </a:solidFill>
              </a:rPr>
              <a:t>모듈</a:t>
            </a:r>
            <a:endParaRPr lang="en-US" altLang="ko-KR" dirty="0">
              <a:solidFill>
                <a:srgbClr val="C00000"/>
              </a:solidFill>
            </a:endParaRPr>
          </a:p>
          <a:p>
            <a:pPr lvl="1">
              <a:lnSpc>
                <a:spcPct val="150000"/>
              </a:lnSpc>
            </a:pPr>
            <a:r>
              <a:rPr lang="ko-KR" altLang="en-US" dirty="0"/>
              <a:t>시간과 관련된 기능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sz="788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 err="1">
                <a:solidFill>
                  <a:srgbClr val="C00000"/>
                </a:solidFill>
              </a:rPr>
              <a:t>time.sleep</a:t>
            </a:r>
            <a:r>
              <a:rPr lang="en-US" altLang="ko-KR" dirty="0">
                <a:solidFill>
                  <a:srgbClr val="C00000"/>
                </a:solidFill>
              </a:rPr>
              <a:t>() </a:t>
            </a:r>
            <a:r>
              <a:rPr lang="ko-KR" altLang="en-US" dirty="0">
                <a:solidFill>
                  <a:srgbClr val="C00000"/>
                </a:solidFill>
              </a:rPr>
              <a:t>함수</a:t>
            </a:r>
            <a:endParaRPr lang="en-US" altLang="ko-KR" dirty="0">
              <a:solidFill>
                <a:srgbClr val="C00000"/>
              </a:solidFill>
            </a:endParaRPr>
          </a:p>
          <a:p>
            <a:pPr lvl="2">
              <a:lnSpc>
                <a:spcPct val="150000"/>
              </a:lnSpc>
            </a:pPr>
            <a:r>
              <a:rPr lang="ko-KR" altLang="en-US" dirty="0"/>
              <a:t>특정 시간 동안 코드 진행을 정지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ko-KR" altLang="en-US" dirty="0"/>
              <a:t>정지하고 싶을 시간을 초 단위로 입력</a:t>
            </a:r>
          </a:p>
        </p:txBody>
      </p:sp>
      <p:pic>
        <p:nvPicPr>
          <p:cNvPr id="634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9050" y="1639330"/>
            <a:ext cx="5618494" cy="4767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6494044" y="3329740"/>
            <a:ext cx="1254293" cy="13445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pic>
        <p:nvPicPr>
          <p:cNvPr id="634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9049" y="3284735"/>
            <a:ext cx="5618494" cy="13128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3282548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urllib</a:t>
            </a:r>
            <a:r>
              <a:rPr lang="en-US" altLang="ko-KR" dirty="0"/>
              <a:t> </a:t>
            </a:r>
            <a:r>
              <a:rPr lang="ko-KR" altLang="en-US" dirty="0"/>
              <a:t>모듈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 err="1">
                <a:solidFill>
                  <a:srgbClr val="C00000"/>
                </a:solidFill>
              </a:rPr>
              <a:t>urllib</a:t>
            </a:r>
            <a:r>
              <a:rPr lang="en-US" altLang="ko-KR" dirty="0">
                <a:solidFill>
                  <a:srgbClr val="C00000"/>
                </a:solidFill>
              </a:rPr>
              <a:t> </a:t>
            </a:r>
            <a:r>
              <a:rPr lang="ko-KR" altLang="en-US" dirty="0">
                <a:solidFill>
                  <a:srgbClr val="C00000"/>
                </a:solidFill>
              </a:rPr>
              <a:t>모듈</a:t>
            </a:r>
            <a:endParaRPr lang="en-US" altLang="ko-KR" dirty="0">
              <a:solidFill>
                <a:srgbClr val="C00000"/>
              </a:solidFill>
            </a:endParaRPr>
          </a:p>
          <a:p>
            <a:pPr lvl="1"/>
            <a:r>
              <a:rPr lang="en-US" altLang="ko-KR" dirty="0"/>
              <a:t>URL </a:t>
            </a:r>
            <a:r>
              <a:rPr lang="ko-KR" altLang="en-US" dirty="0"/>
              <a:t>다루는 라이브러리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 err="1"/>
              <a:t>urlopen</a:t>
            </a:r>
            <a:r>
              <a:rPr lang="en-US" altLang="ko-KR" dirty="0"/>
              <a:t>() </a:t>
            </a:r>
            <a:r>
              <a:rPr lang="ko-KR" altLang="en-US" dirty="0"/>
              <a:t>함수 </a:t>
            </a:r>
            <a:r>
              <a:rPr lang="en-US" altLang="ko-KR" dirty="0"/>
              <a:t>: URL </a:t>
            </a:r>
            <a:r>
              <a:rPr lang="ko-KR" altLang="en-US" dirty="0"/>
              <a:t>주소의 페이지 열기</a:t>
            </a:r>
          </a:p>
        </p:txBody>
      </p:sp>
      <p:pic>
        <p:nvPicPr>
          <p:cNvPr id="645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20" y="1454591"/>
            <a:ext cx="5420927" cy="21210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2940309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urllib</a:t>
            </a:r>
            <a:r>
              <a:rPr lang="en-US" altLang="ko-KR" dirty="0"/>
              <a:t> </a:t>
            </a:r>
            <a:r>
              <a:rPr lang="ko-KR" altLang="en-US" dirty="0"/>
              <a:t>모듈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바이너리 데이터</a:t>
            </a:r>
          </a:p>
        </p:txBody>
      </p:sp>
      <p:pic>
        <p:nvPicPr>
          <p:cNvPr id="655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19" y="863874"/>
            <a:ext cx="5503832" cy="14191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3977146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000" dirty="0"/>
              <a:t>Section 05 </a:t>
            </a:r>
            <a:r>
              <a:rPr lang="ko-KR" altLang="en-US" sz="2000" dirty="0"/>
              <a:t>모듈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6685" y="394836"/>
            <a:ext cx="5670630" cy="470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7458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000" dirty="0"/>
              <a:t>Section 02 </a:t>
            </a:r>
            <a:r>
              <a:rPr lang="ko-KR" altLang="en-US" sz="2000" dirty="0"/>
              <a:t>함수 기본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/>
              <a:t>손님 </a:t>
            </a:r>
            <a:r>
              <a:rPr lang="en-US" altLang="ko-KR" dirty="0"/>
              <a:t>3</a:t>
            </a:r>
            <a:r>
              <a:rPr lang="ko-KR" altLang="en-US" dirty="0"/>
              <a:t>명이 연속해서 들어온다고 했을 때</a:t>
            </a:r>
            <a:r>
              <a:rPr lang="en-US" altLang="ko-KR" dirty="0"/>
              <a:t>(</a:t>
            </a:r>
            <a:r>
              <a:rPr lang="ko-KR" altLang="en-US" dirty="0"/>
              <a:t>커피 자판기 만들기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565" y="1043153"/>
            <a:ext cx="4725525" cy="35200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2056190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000" dirty="0"/>
              <a:t>Section 06 </a:t>
            </a:r>
            <a:r>
              <a:rPr lang="ko-KR" altLang="en-US" sz="2000" dirty="0"/>
              <a:t>함수의 심화 내용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패키지</a:t>
            </a:r>
            <a:endParaRPr lang="en-US" altLang="ko-KR" dirty="0"/>
          </a:p>
          <a:p>
            <a:pPr lvl="1"/>
            <a:r>
              <a:rPr lang="ko-KR" altLang="en-US" dirty="0"/>
              <a:t>모듈이 하나의 *</a:t>
            </a:r>
            <a:r>
              <a:rPr lang="en-US" altLang="ko-KR" dirty="0"/>
              <a:t>.</a:t>
            </a:r>
            <a:r>
              <a:rPr lang="en-US" altLang="ko-KR" dirty="0" err="1"/>
              <a:t>py</a:t>
            </a:r>
            <a:r>
              <a:rPr lang="en-US" altLang="ko-KR" dirty="0"/>
              <a:t> </a:t>
            </a:r>
            <a:r>
              <a:rPr lang="ko-KR" altLang="en-US" dirty="0"/>
              <a:t>파일 안에 함수가 여러 개 들어 있는 것이라면</a:t>
            </a:r>
            <a:r>
              <a:rPr lang="en-US" altLang="ko-KR" dirty="0"/>
              <a:t>, </a:t>
            </a:r>
            <a:r>
              <a:rPr lang="ko-KR" altLang="en-US" dirty="0"/>
              <a:t>패키지</a:t>
            </a:r>
            <a:r>
              <a:rPr lang="en-US" altLang="ko-KR" dirty="0"/>
              <a:t>(Package)</a:t>
            </a:r>
            <a:r>
              <a:rPr lang="ko-KR" altLang="en-US" dirty="0"/>
              <a:t>는 여러 모듈을 모아 놓은 것으로 폴더의 형태로 나타냄</a:t>
            </a:r>
            <a:endParaRPr lang="en-US" altLang="ko-KR" dirty="0"/>
          </a:p>
          <a:p>
            <a:pPr lvl="1"/>
            <a:r>
              <a:rPr lang="ko-KR" altLang="en-US" dirty="0"/>
              <a:t> 모듈을 주제별로 분리할 때 주로 사용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357188" lvl="1" indent="0">
              <a:buNone/>
            </a:pPr>
            <a:endParaRPr lang="en-US" altLang="ko-KR" dirty="0"/>
          </a:p>
        </p:txBody>
      </p:sp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0988" y="2252496"/>
            <a:ext cx="4129020" cy="231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0300559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000" dirty="0"/>
              <a:t>Section 06 </a:t>
            </a:r>
            <a:r>
              <a:rPr lang="ko-KR" altLang="en-US" sz="2000" dirty="0"/>
              <a:t>함수의 심화 내용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lvl="1"/>
            <a:r>
              <a:rPr lang="ko-KR" altLang="en-US" dirty="0" err="1"/>
              <a:t>임포트</a:t>
            </a:r>
            <a:r>
              <a:rPr lang="ko-KR" altLang="en-US" dirty="0"/>
              <a:t> 형식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[</a:t>
            </a:r>
            <a:r>
              <a:rPr lang="ko-KR" altLang="en-US" dirty="0"/>
              <a:t>그림 </a:t>
            </a:r>
            <a:r>
              <a:rPr lang="en-US" altLang="ko-KR" dirty="0"/>
              <a:t>9-11]</a:t>
            </a:r>
            <a:r>
              <a:rPr lang="ko-KR" altLang="en-US" dirty="0"/>
              <a:t>과 같은 형태로 구현 </a:t>
            </a:r>
            <a:r>
              <a:rPr lang="ko-KR" altLang="en-US" dirty="0" err="1"/>
              <a:t>임포트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357188" lvl="1" indent="0">
              <a:buNone/>
            </a:pPr>
            <a:endParaRPr lang="en-US" altLang="ko-KR" dirty="0"/>
          </a:p>
        </p:txBody>
      </p:sp>
      <p:pic>
        <p:nvPicPr>
          <p:cNvPr id="522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299" y="884063"/>
            <a:ext cx="8226177" cy="4278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2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299" y="2076695"/>
            <a:ext cx="8226177" cy="4020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5571071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000" dirty="0"/>
              <a:t>Section 06 </a:t>
            </a:r>
            <a:r>
              <a:rPr lang="ko-KR" altLang="en-US" sz="2000" dirty="0"/>
              <a:t>함수의 심화 내용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내부 함수</a:t>
            </a:r>
            <a:r>
              <a:rPr lang="en-US" altLang="ko-KR" dirty="0"/>
              <a:t>, lambda, map()</a:t>
            </a:r>
          </a:p>
          <a:p>
            <a:pPr lvl="1"/>
            <a:r>
              <a:rPr lang="ko-KR" altLang="en-US" dirty="0"/>
              <a:t>내부 함수 </a:t>
            </a:r>
            <a:r>
              <a:rPr lang="en-US" altLang="ko-KR" dirty="0"/>
              <a:t>: </a:t>
            </a:r>
            <a:r>
              <a:rPr lang="ko-KR" altLang="en-US" dirty="0"/>
              <a:t>함수 안에 함수가 있는 형태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 err="1"/>
              <a:t>outFunc</a:t>
            </a:r>
            <a:r>
              <a:rPr lang="en-US" altLang="ko-KR" dirty="0"/>
              <a:t>() </a:t>
            </a:r>
            <a:r>
              <a:rPr lang="ko-KR" altLang="en-US" dirty="0"/>
              <a:t>함수 밖에서 호출하면 오류 발생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357188" lvl="1" indent="0">
              <a:buNone/>
            </a:pPr>
            <a:endParaRPr lang="en-US" altLang="ko-KR" dirty="0"/>
          </a:p>
        </p:txBody>
      </p:sp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550" y="1403818"/>
            <a:ext cx="7830870" cy="17343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2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550" y="3834925"/>
            <a:ext cx="7830870" cy="997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3897327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000" dirty="0"/>
              <a:t>Section 06 </a:t>
            </a:r>
            <a:r>
              <a:rPr lang="ko-KR" altLang="en-US" sz="2000" dirty="0"/>
              <a:t>함수의 심화 내용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lvl="1"/>
            <a:r>
              <a:rPr lang="ko-KR" altLang="en-US" dirty="0"/>
              <a:t>람다 함수 </a:t>
            </a:r>
            <a:r>
              <a:rPr lang="en-US" altLang="ko-KR" dirty="0"/>
              <a:t>: </a:t>
            </a:r>
            <a:r>
              <a:rPr lang="ko-KR" altLang="en-US" dirty="0"/>
              <a:t>함수를 한 줄로 간단하게 만들어 줌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357188" lvl="1" indent="0">
              <a:buNone/>
            </a:pPr>
            <a:endParaRPr lang="en-US" altLang="ko-KR" dirty="0"/>
          </a:p>
        </p:txBody>
      </p:sp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037387"/>
            <a:ext cx="7664482" cy="15194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2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251" y="2863742"/>
            <a:ext cx="7664482" cy="5393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9622826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000" dirty="0"/>
              <a:t>Section 06 </a:t>
            </a:r>
            <a:r>
              <a:rPr lang="ko-KR" altLang="en-US" sz="2000" dirty="0"/>
              <a:t>함수의 심화 내용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lvl="1"/>
            <a:r>
              <a:rPr lang="ko-KR" altLang="en-US" dirty="0"/>
              <a:t>매개변수에 기본값을 설정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2"/>
            <a:r>
              <a:rPr lang="ko-KR" altLang="en-US" dirty="0"/>
              <a:t>매개변수를 지정하지 않으면 기본값으로 설정</a:t>
            </a:r>
            <a:r>
              <a:rPr lang="en-US" altLang="ko-KR" dirty="0"/>
              <a:t>, </a:t>
            </a:r>
            <a:r>
              <a:rPr lang="ko-KR" altLang="en-US" dirty="0"/>
              <a:t>매개변수를 넘겨주면 기본값 무시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357188" lvl="1" indent="0">
              <a:buNone/>
            </a:pPr>
            <a:endParaRPr lang="en-US" altLang="ko-KR" dirty="0"/>
          </a:p>
        </p:txBody>
      </p:sp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556" y="1003824"/>
            <a:ext cx="8055895" cy="15679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6085276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000" dirty="0"/>
              <a:t>Section 06 </a:t>
            </a:r>
            <a:r>
              <a:rPr lang="ko-KR" altLang="en-US" sz="2000" dirty="0"/>
              <a:t>함수의 심화 내용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lvl="1"/>
            <a:r>
              <a:rPr lang="ko-KR" altLang="en-US" dirty="0"/>
              <a:t>리스트에 모두 </a:t>
            </a:r>
            <a:r>
              <a:rPr lang="en-US" altLang="ko-KR" dirty="0"/>
              <a:t>10</a:t>
            </a:r>
            <a:r>
              <a:rPr lang="ko-KR" altLang="en-US" dirty="0"/>
              <a:t>을 더하는 코드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2"/>
            <a:endParaRPr lang="en-US" altLang="ko-KR" dirty="0"/>
          </a:p>
          <a:p>
            <a:pPr lvl="2"/>
            <a:r>
              <a:rPr lang="ko-KR" altLang="en-US" dirty="0"/>
              <a:t>람다 함수와 </a:t>
            </a:r>
            <a:r>
              <a:rPr lang="en-US" altLang="ko-KR" dirty="0"/>
              <a:t>map() </a:t>
            </a:r>
            <a:r>
              <a:rPr lang="ko-KR" altLang="en-US" dirty="0"/>
              <a:t>함수로 간단히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357188" lvl="1" indent="0">
              <a:buNone/>
            </a:pPr>
            <a:endParaRPr lang="en-US" altLang="ko-KR" dirty="0"/>
          </a:p>
        </p:txBody>
      </p:sp>
      <p:pic>
        <p:nvPicPr>
          <p:cNvPr id="563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551" y="1067430"/>
            <a:ext cx="8010890" cy="21827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63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551" y="3737323"/>
            <a:ext cx="8010890" cy="976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2691434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000" dirty="0"/>
              <a:t>Section 06 </a:t>
            </a:r>
            <a:r>
              <a:rPr lang="ko-KR" altLang="en-US" sz="2000" dirty="0"/>
              <a:t>함수의 심화 내용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lvl="1"/>
            <a:r>
              <a:rPr lang="en-US" altLang="ko-KR" dirty="0"/>
              <a:t>2</a:t>
            </a:r>
            <a:r>
              <a:rPr lang="ko-KR" altLang="en-US" dirty="0"/>
              <a:t>행과 </a:t>
            </a:r>
            <a:r>
              <a:rPr lang="en-US" altLang="ko-KR" dirty="0"/>
              <a:t>3</a:t>
            </a:r>
            <a:r>
              <a:rPr lang="ko-KR" altLang="en-US" dirty="0"/>
              <a:t>행을 합친 코드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두 리스트 의 각 자릿수를 합쳐서 새로운 리스트로 만들기 </a:t>
            </a:r>
            <a:endParaRPr lang="en-US" altLang="ko-KR" dirty="0"/>
          </a:p>
        </p:txBody>
      </p:sp>
      <p:pic>
        <p:nvPicPr>
          <p:cNvPr id="573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550" y="884063"/>
            <a:ext cx="8100900" cy="7486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73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550" y="2713945"/>
            <a:ext cx="8100900" cy="15936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3202944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000" dirty="0"/>
              <a:t>Section 06 </a:t>
            </a:r>
            <a:r>
              <a:rPr lang="ko-KR" altLang="en-US" sz="2000" dirty="0"/>
              <a:t>함수의 심화 내용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재귀 함수</a:t>
            </a:r>
            <a:endParaRPr lang="en-US" altLang="ko-KR" dirty="0"/>
          </a:p>
          <a:p>
            <a:pPr lvl="1"/>
            <a:r>
              <a:rPr lang="ko-KR" altLang="en-US" dirty="0"/>
              <a:t>자신이 자신을 호출</a:t>
            </a:r>
          </a:p>
        </p:txBody>
      </p:sp>
      <p:pic>
        <p:nvPicPr>
          <p:cNvPr id="583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555" y="1446625"/>
            <a:ext cx="8190910" cy="16250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6286345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000" dirty="0"/>
              <a:t>Section 06 </a:t>
            </a:r>
            <a:r>
              <a:rPr lang="ko-KR" altLang="en-US" sz="2000" dirty="0"/>
              <a:t>함수의 심화 내용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lvl="1"/>
            <a:r>
              <a:rPr lang="ko-KR" altLang="en-US" dirty="0"/>
              <a:t>입력한 숫자를 </a:t>
            </a:r>
            <a:r>
              <a:rPr lang="en-US" altLang="ko-KR" dirty="0"/>
              <a:t>1</a:t>
            </a:r>
            <a:r>
              <a:rPr lang="ko-KR" altLang="en-US" dirty="0"/>
              <a:t>까지 세는 함수를 재귀 함수</a:t>
            </a:r>
          </a:p>
        </p:txBody>
      </p:sp>
      <p:pic>
        <p:nvPicPr>
          <p:cNvPr id="593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052" y="1041580"/>
            <a:ext cx="8055895" cy="17661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3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556" y="2807749"/>
            <a:ext cx="8055895" cy="7827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0949302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000" dirty="0"/>
              <a:t>Section 06 </a:t>
            </a:r>
            <a:r>
              <a:rPr lang="ko-KR" altLang="en-US" sz="2000" dirty="0"/>
              <a:t>함수의 심화 내용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lvl="1"/>
            <a:r>
              <a:rPr lang="ko-KR" altLang="en-US" dirty="0" err="1"/>
              <a:t>팩토리얼</a:t>
            </a:r>
            <a:r>
              <a:rPr lang="en-US" altLang="ko-KR" dirty="0"/>
              <a:t>(Factorial)</a:t>
            </a:r>
            <a:r>
              <a:rPr lang="ko-KR" altLang="en-US" dirty="0"/>
              <a:t>값을 구하는 함수</a:t>
            </a:r>
          </a:p>
        </p:txBody>
      </p:sp>
      <p:pic>
        <p:nvPicPr>
          <p:cNvPr id="604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458" y="1131590"/>
            <a:ext cx="8092003" cy="24239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323383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000" dirty="0"/>
              <a:t>Section 02 </a:t>
            </a:r>
            <a:r>
              <a:rPr lang="ko-KR" altLang="en-US" sz="2000" dirty="0"/>
              <a:t>함수 기본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/>
              <a:t>커피 자판기 실제 프로그램으로 만들기</a:t>
            </a:r>
            <a:r>
              <a:rPr lang="en-US" altLang="ko-KR" dirty="0"/>
              <a:t>(</a:t>
            </a:r>
            <a:r>
              <a:rPr lang="ko-KR" altLang="en-US" dirty="0"/>
              <a:t>함수 개념 응용 </a:t>
            </a:r>
            <a:r>
              <a:rPr lang="en-US" altLang="ko-KR" dirty="0"/>
              <a:t>Code09-01.py </a:t>
            </a:r>
            <a:r>
              <a:rPr lang="ko-KR" altLang="en-US" dirty="0"/>
              <a:t>수정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156" y="951570"/>
            <a:ext cx="7052189" cy="36116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3564541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000" dirty="0"/>
              <a:t>Section 06 </a:t>
            </a:r>
            <a:r>
              <a:rPr lang="ko-KR" altLang="en-US" sz="2000" dirty="0"/>
              <a:t>함수의 심화 내용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제너레이터와</a:t>
            </a:r>
            <a:r>
              <a:rPr lang="ko-KR" altLang="en-US" dirty="0"/>
              <a:t> </a:t>
            </a:r>
            <a:r>
              <a:rPr lang="en-US" altLang="ko-KR" dirty="0"/>
              <a:t>yield</a:t>
            </a:r>
          </a:p>
          <a:p>
            <a:pPr lvl="1"/>
            <a:r>
              <a:rPr lang="en-US" altLang="ko-KR" dirty="0"/>
              <a:t> yield </a:t>
            </a:r>
            <a:r>
              <a:rPr lang="ko-KR" altLang="en-US" dirty="0"/>
              <a:t>문 </a:t>
            </a:r>
            <a:r>
              <a:rPr lang="en-US" altLang="ko-KR" dirty="0"/>
              <a:t>: </a:t>
            </a:r>
            <a:r>
              <a:rPr lang="ko-KR" altLang="en-US" dirty="0"/>
              <a:t>함수를 종결하지 않으면서 값을 계속 반환 </a:t>
            </a:r>
            <a:endParaRPr lang="en-US" altLang="ko-KR" dirty="0"/>
          </a:p>
        </p:txBody>
      </p:sp>
      <p:pic>
        <p:nvPicPr>
          <p:cNvPr id="614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555" y="1446625"/>
            <a:ext cx="8145905" cy="13940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847" y="2840723"/>
            <a:ext cx="8147613" cy="5782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615557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000" dirty="0"/>
              <a:t>Section 06 </a:t>
            </a:r>
            <a:r>
              <a:rPr lang="ko-KR" altLang="en-US" sz="2000" dirty="0"/>
              <a:t>함수의 심화 내용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lvl="1"/>
            <a:r>
              <a:rPr lang="ko-KR" altLang="en-US" dirty="0" err="1"/>
              <a:t>제너레이터</a:t>
            </a:r>
            <a:r>
              <a:rPr lang="en-US" altLang="ko-KR" dirty="0"/>
              <a:t>(Generator : </a:t>
            </a:r>
            <a:r>
              <a:rPr lang="ko-KR" altLang="en-US" dirty="0" err="1"/>
              <a:t>생성자</a:t>
            </a:r>
            <a:r>
              <a:rPr lang="en-US" altLang="ko-KR" dirty="0"/>
              <a:t>) </a:t>
            </a:r>
            <a:r>
              <a:rPr lang="ko-KR" altLang="en-US" dirty="0"/>
              <a:t>함수</a:t>
            </a:r>
            <a:r>
              <a:rPr lang="en-US" altLang="ko-KR" dirty="0"/>
              <a:t> : yield</a:t>
            </a:r>
            <a:r>
              <a:rPr lang="ko-KR" altLang="en-US" dirty="0"/>
              <a:t>가 포함된 함수</a:t>
            </a:r>
            <a:endParaRPr lang="en-US" altLang="ko-KR" dirty="0"/>
          </a:p>
          <a:p>
            <a:pPr lvl="2"/>
            <a:r>
              <a:rPr lang="en-US" altLang="ko-KR" dirty="0"/>
              <a:t>yield </a:t>
            </a:r>
            <a:r>
              <a:rPr lang="ko-KR" altLang="en-US" dirty="0"/>
              <a:t>문으로 값을 반환한 후 계속 진행</a:t>
            </a:r>
            <a:endParaRPr lang="en-US" altLang="ko-KR" dirty="0"/>
          </a:p>
        </p:txBody>
      </p:sp>
      <p:pic>
        <p:nvPicPr>
          <p:cNvPr id="624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732" y="1446625"/>
            <a:ext cx="8090455" cy="322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3356865" y="2324222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5</a:t>
            </a:r>
            <a:r>
              <a:rPr lang="ko-KR" altLang="en-US" sz="1400" dirty="0">
                <a:solidFill>
                  <a:srgbClr val="FF0000"/>
                </a:solidFill>
              </a:rPr>
              <a:t>행에서 </a:t>
            </a:r>
            <a:r>
              <a:rPr lang="en-US" altLang="ko-KR" sz="1400" dirty="0">
                <a:solidFill>
                  <a:srgbClr val="FF0000"/>
                </a:solidFill>
              </a:rPr>
              <a:t>for </a:t>
            </a:r>
            <a:r>
              <a:rPr lang="ko-KR" altLang="en-US" sz="1400" dirty="0">
                <a:solidFill>
                  <a:srgbClr val="FF0000"/>
                </a:solidFill>
              </a:rPr>
              <a:t>문이 실행될 때 </a:t>
            </a:r>
            <a:r>
              <a:rPr lang="en-US" altLang="ko-KR" sz="1400" dirty="0" err="1">
                <a:solidFill>
                  <a:srgbClr val="FF0000"/>
                </a:solidFill>
              </a:rPr>
              <a:t>genFunc</a:t>
            </a:r>
            <a:r>
              <a:rPr lang="en-US" altLang="ko-KR" sz="1400" dirty="0">
                <a:solidFill>
                  <a:srgbClr val="FF0000"/>
                </a:solidFill>
              </a:rPr>
              <a:t>() </a:t>
            </a:r>
            <a:r>
              <a:rPr lang="ko-KR" altLang="en-US" sz="1400" dirty="0">
                <a:solidFill>
                  <a:srgbClr val="FF0000"/>
                </a:solidFill>
              </a:rPr>
              <a:t>함수 호출</a:t>
            </a:r>
            <a:endParaRPr lang="en-US" altLang="ko-KR" sz="1400" dirty="0">
              <a:solidFill>
                <a:srgbClr val="FF0000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353673" y="2581729"/>
            <a:ext cx="4572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6</a:t>
            </a:r>
            <a:r>
              <a:rPr lang="ko-KR" altLang="en-US" sz="1400" dirty="0">
                <a:solidFill>
                  <a:srgbClr val="FF0000"/>
                </a:solidFill>
              </a:rPr>
              <a:t>행에서 </a:t>
            </a:r>
            <a:r>
              <a:rPr lang="en-US" altLang="ko-KR" sz="1400" dirty="0">
                <a:solidFill>
                  <a:srgbClr val="FF0000"/>
                </a:solidFill>
              </a:rPr>
              <a:t>0</a:t>
            </a:r>
            <a:r>
              <a:rPr lang="ko-KR" altLang="en-US" sz="1400" dirty="0">
                <a:solidFill>
                  <a:srgbClr val="FF0000"/>
                </a:solidFill>
              </a:rPr>
              <a:t> 출력</a:t>
            </a:r>
            <a:endParaRPr lang="en-US" altLang="ko-KR" sz="1400" dirty="0">
              <a:solidFill>
                <a:srgbClr val="FF0000"/>
              </a:solidFill>
            </a:endParaRPr>
          </a:p>
          <a:p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ko-KR" altLang="en-US" sz="1400" dirty="0" err="1">
                <a:solidFill>
                  <a:srgbClr val="FF0000"/>
                </a:solidFill>
              </a:rPr>
              <a:t>제너레이터는</a:t>
            </a:r>
            <a:r>
              <a:rPr lang="ko-KR" altLang="en-US" sz="1400" dirty="0">
                <a:solidFill>
                  <a:srgbClr val="FF0000"/>
                </a:solidFill>
              </a:rPr>
              <a:t> 계속 진행되어 </a:t>
            </a:r>
            <a:r>
              <a:rPr lang="en-US" altLang="ko-KR" sz="1400" dirty="0">
                <a:solidFill>
                  <a:srgbClr val="FF0000"/>
                </a:solidFill>
              </a:rPr>
              <a:t>4</a:t>
            </a:r>
            <a:r>
              <a:rPr lang="ko-KR" altLang="en-US" sz="1400" dirty="0">
                <a:solidFill>
                  <a:srgbClr val="FF0000"/>
                </a:solidFill>
              </a:rPr>
              <a:t>행의 메시지 출력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ko-KR" altLang="en-US" sz="1400" dirty="0">
                <a:solidFill>
                  <a:srgbClr val="FF0000"/>
                </a:solidFill>
              </a:rPr>
              <a:t>아직 </a:t>
            </a:r>
            <a:r>
              <a:rPr lang="en-US" altLang="ko-KR" sz="1400" dirty="0">
                <a:solidFill>
                  <a:srgbClr val="FF0000"/>
                </a:solidFill>
              </a:rPr>
              <a:t>2</a:t>
            </a:r>
            <a:r>
              <a:rPr lang="ko-KR" altLang="en-US" sz="1400" dirty="0">
                <a:solidFill>
                  <a:srgbClr val="FF0000"/>
                </a:solidFill>
              </a:rPr>
              <a:t>행의 </a:t>
            </a:r>
            <a:r>
              <a:rPr lang="en-US" altLang="ko-KR" sz="1400" dirty="0">
                <a:solidFill>
                  <a:srgbClr val="FF0000"/>
                </a:solidFill>
              </a:rPr>
              <a:t>for </a:t>
            </a:r>
            <a:r>
              <a:rPr lang="ko-KR" altLang="en-US" sz="1400" dirty="0">
                <a:solidFill>
                  <a:srgbClr val="FF0000"/>
                </a:solidFill>
              </a:rPr>
              <a:t>문이 끝나지 않았으므로 계속 반복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4153186" y="1516309"/>
            <a:ext cx="4572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1</a:t>
            </a:r>
            <a:r>
              <a:rPr lang="ko-KR" altLang="en-US" sz="1400" dirty="0">
                <a:solidFill>
                  <a:srgbClr val="FF0000"/>
                </a:solidFill>
              </a:rPr>
              <a:t>행의 </a:t>
            </a:r>
            <a:r>
              <a:rPr lang="en-US" altLang="ko-KR" sz="1400" dirty="0" err="1">
                <a:solidFill>
                  <a:srgbClr val="FF0000"/>
                </a:solidFill>
              </a:rPr>
              <a:t>genFunc</a:t>
            </a:r>
            <a:r>
              <a:rPr lang="en-US" altLang="ko-KR" sz="1400" dirty="0">
                <a:solidFill>
                  <a:srgbClr val="FF0000"/>
                </a:solidFill>
              </a:rPr>
              <a:t>() </a:t>
            </a:r>
            <a:r>
              <a:rPr lang="ko-KR" altLang="en-US" sz="1400" dirty="0">
                <a:solidFill>
                  <a:srgbClr val="FF0000"/>
                </a:solidFill>
              </a:rPr>
              <a:t>함수는 매개변수 </a:t>
            </a:r>
            <a:r>
              <a:rPr lang="en-US" altLang="ko-KR" sz="1400" dirty="0" err="1">
                <a:solidFill>
                  <a:srgbClr val="FF0000"/>
                </a:solidFill>
              </a:rPr>
              <a:t>num</a:t>
            </a:r>
            <a:r>
              <a:rPr lang="ko-KR" altLang="en-US" sz="1400" dirty="0">
                <a:solidFill>
                  <a:srgbClr val="FF0000"/>
                </a:solidFill>
              </a:rPr>
              <a:t>에 </a:t>
            </a:r>
            <a:r>
              <a:rPr lang="en-US" altLang="ko-KR" sz="1400" dirty="0">
                <a:solidFill>
                  <a:srgbClr val="FF0000"/>
                </a:solidFill>
              </a:rPr>
              <a:t>5</a:t>
            </a:r>
            <a:r>
              <a:rPr lang="ko-KR" altLang="en-US" sz="1400" dirty="0">
                <a:solidFill>
                  <a:srgbClr val="FF0000"/>
                </a:solidFill>
              </a:rPr>
              <a:t>를 대입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2</a:t>
            </a:r>
            <a:r>
              <a:rPr lang="ko-KR" altLang="en-US" sz="1400" dirty="0">
                <a:solidFill>
                  <a:srgbClr val="FF0000"/>
                </a:solidFill>
              </a:rPr>
              <a:t>행에서 </a:t>
            </a:r>
            <a:r>
              <a:rPr lang="en-US" altLang="ko-KR" sz="1400" dirty="0">
                <a:solidFill>
                  <a:srgbClr val="FF0000"/>
                </a:solidFill>
              </a:rPr>
              <a:t>range() </a:t>
            </a:r>
            <a:r>
              <a:rPr lang="ko-KR" altLang="en-US" sz="1400" dirty="0">
                <a:solidFill>
                  <a:srgbClr val="FF0000"/>
                </a:solidFill>
              </a:rPr>
              <a:t>함수로 </a:t>
            </a:r>
            <a:r>
              <a:rPr lang="en-US" altLang="ko-KR" sz="1400" dirty="0">
                <a:solidFill>
                  <a:srgbClr val="FF0000"/>
                </a:solidFill>
              </a:rPr>
              <a:t>0~4</a:t>
            </a:r>
            <a:r>
              <a:rPr lang="ko-KR" altLang="en-US" sz="1400" dirty="0">
                <a:solidFill>
                  <a:srgbClr val="FF0000"/>
                </a:solidFill>
              </a:rPr>
              <a:t>를 반복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3</a:t>
            </a:r>
            <a:r>
              <a:rPr lang="ko-KR" altLang="en-US" sz="1400" dirty="0">
                <a:solidFill>
                  <a:srgbClr val="FF0000"/>
                </a:solidFill>
              </a:rPr>
              <a:t>행에서 </a:t>
            </a:r>
            <a:r>
              <a:rPr lang="en-US" altLang="ko-KR" sz="1400" dirty="0">
                <a:solidFill>
                  <a:srgbClr val="FF0000"/>
                </a:solidFill>
              </a:rPr>
              <a:t>0</a:t>
            </a:r>
            <a:r>
              <a:rPr lang="ko-KR" altLang="en-US" sz="1400" dirty="0">
                <a:solidFill>
                  <a:srgbClr val="FF0000"/>
                </a:solidFill>
              </a:rPr>
              <a:t> 반환</a:t>
            </a:r>
            <a:r>
              <a:rPr lang="en-US" altLang="ko-KR" sz="1400" dirty="0">
                <a:solidFill>
                  <a:srgbClr val="FF0000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9015820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D635ED1-ED7F-42FF-BBC4-E015AAC1D1A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" y="0"/>
            <a:ext cx="9142745" cy="51435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E00438A-FA4D-4AC6-AD9E-C18057FDD8C0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A48078-82E0-46B0-BFB6-AC766ABB0F40}"/>
              </a:ext>
            </a:extLst>
          </p:cNvPr>
          <p:cNvSpPr txBox="1"/>
          <p:nvPr/>
        </p:nvSpPr>
        <p:spPr>
          <a:xfrm>
            <a:off x="3286487" y="2275631"/>
            <a:ext cx="2571025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300" dirty="0">
                <a:solidFill>
                  <a:schemeClr val="bg1"/>
                </a:solidFill>
              </a:rPr>
              <a:t>THANK</a:t>
            </a:r>
            <a:r>
              <a:rPr lang="ko-KR" altLang="en-US" sz="3300" dirty="0">
                <a:solidFill>
                  <a:schemeClr val="bg1"/>
                </a:solidFill>
              </a:rPr>
              <a:t> </a:t>
            </a:r>
            <a:r>
              <a:rPr lang="en-US" altLang="ko-KR" sz="3300" dirty="0">
                <a:solidFill>
                  <a:schemeClr val="bg1"/>
                </a:solidFill>
              </a:rPr>
              <a:t>YOU</a:t>
            </a:r>
            <a:endParaRPr lang="ko-KR" altLang="en-US" sz="3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9498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000" dirty="0"/>
              <a:t>Section 02 </a:t>
            </a:r>
            <a:r>
              <a:rPr lang="ko-KR" altLang="en-US" sz="2000" dirty="0"/>
              <a:t>함수 기본</a:t>
            </a:r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42293" y="581025"/>
            <a:ext cx="6207027" cy="425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3086836" y="1660399"/>
            <a:ext cx="3735415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24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ko-KR" altLang="en-US" sz="1400" dirty="0">
                <a:solidFill>
                  <a:srgbClr val="FF0000"/>
                </a:solidFill>
              </a:rPr>
              <a:t>손님에게 커피 종류를 물어봄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25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ko-KR" altLang="en-US" sz="1400" dirty="0">
                <a:solidFill>
                  <a:srgbClr val="FF0000"/>
                </a:solidFill>
              </a:rPr>
              <a:t>커피 자판기만 있음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26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ko-KR" altLang="en-US" sz="1400" dirty="0">
                <a:solidFill>
                  <a:srgbClr val="FF0000"/>
                </a:solidFill>
              </a:rPr>
              <a:t>손님에게 커피를 대접</a:t>
            </a:r>
            <a:endParaRPr lang="en-US" altLang="ko-KR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086241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BLBiWEQYdFTOe9rzf4UGm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mrJcpDEHKI9Cmj7M6klC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"/>
</p:tagLst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1775</TotalTime>
  <Words>1815</Words>
  <Application>Microsoft Office PowerPoint</Application>
  <PresentationFormat>화면 슬라이드 쇼(16:9)</PresentationFormat>
  <Paragraphs>427</Paragraphs>
  <Slides>82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82</vt:i4>
      </vt:variant>
    </vt:vector>
  </HeadingPairs>
  <TitlesOfParts>
    <vt:vector size="89" baseType="lpstr">
      <vt:lpstr>HY견고딕</vt:lpstr>
      <vt:lpstr>나눔스퀘어</vt:lpstr>
      <vt:lpstr>맑은 고딕</vt:lpstr>
      <vt:lpstr>Arial</vt:lpstr>
      <vt:lpstr>Verdana</vt:lpstr>
      <vt:lpstr>Wingdings</vt:lpstr>
      <vt:lpstr>1_Office 테마</vt:lpstr>
      <vt:lpstr>PowerPoint 프레젠테이션</vt:lpstr>
      <vt:lpstr>Section 02 함수 기본</vt:lpstr>
      <vt:lpstr>Section 02 함수 기본</vt:lpstr>
      <vt:lpstr>Section 02 함수 기본</vt:lpstr>
      <vt:lpstr>Section 02 함수 기본</vt:lpstr>
      <vt:lpstr>Section 02 함수 기본</vt:lpstr>
      <vt:lpstr>Section 02 함수 기본</vt:lpstr>
      <vt:lpstr>Section 02 함수 기본</vt:lpstr>
      <vt:lpstr>Section 02 함수 기본</vt:lpstr>
      <vt:lpstr>Section 02 함수 기본</vt:lpstr>
      <vt:lpstr>Section 02 함수 기본</vt:lpstr>
      <vt:lpstr>Section 02 함수 기본</vt:lpstr>
      <vt:lpstr>Section 02 함수 기본</vt:lpstr>
      <vt:lpstr>Section 02 함수 기본</vt:lpstr>
      <vt:lpstr>Section 02 함수 기본</vt:lpstr>
      <vt:lpstr>Section 02 함수 기본</vt:lpstr>
      <vt:lpstr>Section 02 함수 기본</vt:lpstr>
      <vt:lpstr>Section 02 함수 기본</vt:lpstr>
      <vt:lpstr>Section 02 함수 기본</vt:lpstr>
      <vt:lpstr>Section 02 함수 기본</vt:lpstr>
      <vt:lpstr>Section 03 지역 변수, 전역 변수</vt:lpstr>
      <vt:lpstr>Section 03 지역 변수, 전역 변수</vt:lpstr>
      <vt:lpstr>Section 03 지역 변수, 전역 변수</vt:lpstr>
      <vt:lpstr>Section 03 지역 변수, 전역 변수</vt:lpstr>
      <vt:lpstr>Section 03 지역 변수, 전역 변수</vt:lpstr>
      <vt:lpstr>Section 03 지역 변수, 전역 변수</vt:lpstr>
      <vt:lpstr>Section 04 함수의 반환값과 매개변수</vt:lpstr>
      <vt:lpstr>Section 04 함수의 반환값과 매개변수</vt:lpstr>
      <vt:lpstr>Section 04 함수의 반환값과 매개변수</vt:lpstr>
      <vt:lpstr>Section 04 함수의 반환값과 매개변수</vt:lpstr>
      <vt:lpstr>Section 04 함수의 반환값과 매개변수</vt:lpstr>
      <vt:lpstr>Section 04 함수의 반환값과 매개변수</vt:lpstr>
      <vt:lpstr>Section 04 함수의 반환값과 매개변수</vt:lpstr>
      <vt:lpstr>Section 04 함수의 반환값과 매개변수</vt:lpstr>
      <vt:lpstr>Section 04 함수의 반환값과 매개변수</vt:lpstr>
      <vt:lpstr>Section 04 함수의 반환값과 매개변수</vt:lpstr>
      <vt:lpstr>Section 04 함수의 반환값과 매개변수</vt:lpstr>
      <vt:lpstr>Section 04 함수의 반환값과 매개변수</vt:lpstr>
      <vt:lpstr>Section 04 함수의 반환값과 매개변수</vt:lpstr>
      <vt:lpstr>Section 04 함수의 반환값과 매개변수</vt:lpstr>
      <vt:lpstr>Section 05 모듈</vt:lpstr>
      <vt:lpstr>Section 05 모듈</vt:lpstr>
      <vt:lpstr>Section 05 모듈</vt:lpstr>
      <vt:lpstr>Section 05 모듈</vt:lpstr>
      <vt:lpstr>모듈 사용의 기본 : math 모듈</vt:lpstr>
      <vt:lpstr>모듈 사용의 기본 : math 모듈</vt:lpstr>
      <vt:lpstr>Section 05 모듈</vt:lpstr>
      <vt:lpstr>Section 05 모듈</vt:lpstr>
      <vt:lpstr>Section 05 모듈</vt:lpstr>
      <vt:lpstr>Section 05 모듈</vt:lpstr>
      <vt:lpstr>모듈 사용의 기본 : math 모듈</vt:lpstr>
      <vt:lpstr>모듈 사용의 기본 : math 모듈</vt:lpstr>
      <vt:lpstr>random 모듈</vt:lpstr>
      <vt:lpstr>random 모듈</vt:lpstr>
      <vt:lpstr>random 모듈</vt:lpstr>
      <vt:lpstr>random 모듈</vt:lpstr>
      <vt:lpstr>random 모듈</vt:lpstr>
      <vt:lpstr>os 모듈</vt:lpstr>
      <vt:lpstr>os 모듈</vt:lpstr>
      <vt:lpstr>os 모듈</vt:lpstr>
      <vt:lpstr>datetime 모듈</vt:lpstr>
      <vt:lpstr>datetime 모듈</vt:lpstr>
      <vt:lpstr>datetime 모듈</vt:lpstr>
      <vt:lpstr>datetime 모듈</vt:lpstr>
      <vt:lpstr>datetime 모듈</vt:lpstr>
      <vt:lpstr>time 모듈</vt:lpstr>
      <vt:lpstr>urllib 모듈</vt:lpstr>
      <vt:lpstr>urllib 모듈</vt:lpstr>
      <vt:lpstr>Section 05 모듈</vt:lpstr>
      <vt:lpstr>Section 06 함수의 심화 내용</vt:lpstr>
      <vt:lpstr>Section 06 함수의 심화 내용</vt:lpstr>
      <vt:lpstr>Section 06 함수의 심화 내용</vt:lpstr>
      <vt:lpstr>Section 06 함수의 심화 내용</vt:lpstr>
      <vt:lpstr>Section 06 함수의 심화 내용</vt:lpstr>
      <vt:lpstr>Section 06 함수의 심화 내용</vt:lpstr>
      <vt:lpstr>Section 06 함수의 심화 내용</vt:lpstr>
      <vt:lpstr>Section 06 함수의 심화 내용</vt:lpstr>
      <vt:lpstr>Section 06 함수의 심화 내용</vt:lpstr>
      <vt:lpstr>Section 06 함수의 심화 내용</vt:lpstr>
      <vt:lpstr>Section 06 함수의 심화 내용</vt:lpstr>
      <vt:lpstr>Section 06 함수의 심화 내용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ch00_교재소개&amp;강의계획표</dc:title>
  <dc:creator>한빛아카데미(주)</dc:creator>
  <cp:lastModifiedBy>lee01</cp:lastModifiedBy>
  <cp:revision>289</cp:revision>
  <dcterms:created xsi:type="dcterms:W3CDTF">2012-07-23T02:34:37Z</dcterms:created>
  <dcterms:modified xsi:type="dcterms:W3CDTF">2022-03-09T09:08:47Z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Google.Documents.Tracking">
    <vt:lpwstr>true</vt:lpwstr>
  </property>
  <property fmtid="{D5CDD505-2E9C-101B-9397-08002B2CF9AE}" pid="3" name="Google.Documents.DocumentId">
    <vt:lpwstr>1NCUCeAsLTdgs0g0NVq39g0UxrcrxPknXzBwH4Bd9mpo</vt:lpwstr>
  </property>
  <property fmtid="{D5CDD505-2E9C-101B-9397-08002B2CF9AE}" pid="4" name="Google.Documents.RevisionId">
    <vt:lpwstr>16204708356322461875</vt:lpwstr>
  </property>
  <property fmtid="{D5CDD505-2E9C-101B-9397-08002B2CF9AE}" pid="5" name="Google.Documents.PreviousRevisionId">
    <vt:lpwstr>06215226093729447614</vt:lpwstr>
  </property>
  <property fmtid="{D5CDD505-2E9C-101B-9397-08002B2CF9AE}" pid="6" name="Google.Documents.PluginVersion">
    <vt:lpwstr>2.0.2662.553</vt:lpwstr>
  </property>
  <property fmtid="{D5CDD505-2E9C-101B-9397-08002B2CF9AE}" pid="7" name="Google.Documents.MergeIncapabilityFlags">
    <vt:i4>0</vt:i4>
  </property>
</Properties>
</file>